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96" r:id="rId2"/>
    <p:sldId id="295" r:id="rId3"/>
    <p:sldId id="298" r:id="rId4"/>
    <p:sldId id="303" r:id="rId5"/>
    <p:sldId id="304" r:id="rId6"/>
    <p:sldId id="299" r:id="rId7"/>
    <p:sldId id="301" r:id="rId8"/>
    <p:sldId id="300" r:id="rId9"/>
    <p:sldId id="30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orbert holtkamp" initials="n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3" autoAdjust="0"/>
    <p:restoredTop sz="94617" autoAdjust="0"/>
  </p:normalViewPr>
  <p:slideViewPr>
    <p:cSldViewPr>
      <p:cViewPr>
        <p:scale>
          <a:sx n="70" d="100"/>
          <a:sy n="70" d="100"/>
        </p:scale>
        <p:origin x="-756" y="-48"/>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C2D4F6-FB12-4C53-908F-EB2BDDAA8903}" type="datetimeFigureOut">
              <a:rPr lang="en-US" smtClean="0"/>
              <a:pPr/>
              <a:t>3/7/2012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0512F5-1F32-44A0-A5D2-625E95AB318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en-US" dirty="0" smtClean="0">
                <a:solidFill>
                  <a:srgbClr val="000000"/>
                </a:solidFill>
              </a:rPr>
              <a:t>Introduction to ARD - SAREC Meeting 1/10/2011</a:t>
            </a:r>
          </a:p>
          <a:p>
            <a:r>
              <a:rPr lang="en-US" dirty="0" smtClean="0">
                <a:solidFill>
                  <a:srgbClr val="000000"/>
                </a:solidFill>
              </a:rPr>
              <a:t>Page </a:t>
            </a:r>
            <a:fld id="{52E3AFAB-5D01-4F88-A190-520402BCFD2F}" type="slidenum">
              <a:rPr lang="en-US" smtClean="0">
                <a:solidFill>
                  <a:srgbClr val="000000"/>
                </a:solidFill>
              </a:rPr>
              <a:pPr/>
              <a:t>‹#›</a:t>
            </a:fld>
            <a:endParaRPr lang="en-US" dirty="0">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solidFill>
                  <a:srgbClr val="000000"/>
                </a:solidFill>
              </a:rPr>
              <a:t>Introduction to ARD - SAREC Meeting 1/10/2011</a:t>
            </a:r>
            <a:endParaRPr 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9575" y="152400"/>
            <a:ext cx="2155825" cy="5592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2100" y="152400"/>
            <a:ext cx="6315075"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solidFill>
                  <a:srgbClr val="000000"/>
                </a:solidFill>
              </a:rPr>
              <a:t>Introduction to ARD - SAREC Meeting 1/10/2011</a:t>
            </a:r>
            <a:endParaRPr 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762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92100" y="1219200"/>
            <a:ext cx="42291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73600" y="1219200"/>
            <a:ext cx="42291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292100" y="3557588"/>
            <a:ext cx="8610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a:xfrm>
            <a:off x="2836863" y="6153150"/>
            <a:ext cx="4325937" cy="476250"/>
          </a:xfrm>
        </p:spPr>
        <p:txBody>
          <a:bodyPr/>
          <a:lstStyle>
            <a:lvl1pPr>
              <a:defRPr/>
            </a:lvl1pPr>
          </a:lstStyle>
          <a:p>
            <a:r>
              <a:rPr lang="en-US" smtClean="0">
                <a:solidFill>
                  <a:srgbClr val="000000"/>
                </a:solidFill>
              </a:rPr>
              <a:t>Introduction to ARD - SAREC Meeting 1/10/2011</a:t>
            </a:r>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dirty="0" smtClean="0">
                <a:solidFill>
                  <a:srgbClr val="000000"/>
                </a:solidFill>
              </a:rPr>
              <a:t>Introduction to ARD - SAREC Meeting 1/10/2011</a:t>
            </a:r>
          </a:p>
          <a:p>
            <a:r>
              <a:rPr lang="en-US" dirty="0" smtClean="0">
                <a:solidFill>
                  <a:srgbClr val="000000"/>
                </a:solidFill>
              </a:rPr>
              <a:t>Page </a:t>
            </a:r>
            <a:fld id="{52E3AFAB-5D01-4F88-A190-520402BCFD2F}" type="slidenum">
              <a:rPr lang="en-US" smtClean="0">
                <a:solidFill>
                  <a:srgbClr val="000000"/>
                </a:solidFill>
              </a:rPr>
              <a:pPr/>
              <a:t>‹#›</a:t>
            </a:fld>
            <a:endParaRPr lang="en-US" dirty="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solidFill>
                  <a:srgbClr val="000000"/>
                </a:solidFill>
              </a:rPr>
              <a:t>Introduction to ARD - SAREC Meeting 1/10/2011</a:t>
            </a:r>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2100" y="1219200"/>
            <a:ext cx="4229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0" y="1219200"/>
            <a:ext cx="4229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dirty="0" smtClean="0">
                <a:solidFill>
                  <a:srgbClr val="000000"/>
                </a:solidFill>
              </a:rPr>
              <a:t>Introduction to ARD - SAREC Meeting 1/10/2011</a:t>
            </a:r>
          </a:p>
          <a:p>
            <a:r>
              <a:rPr lang="en-US" dirty="0" smtClean="0">
                <a:solidFill>
                  <a:srgbClr val="000000"/>
                </a:solidFill>
              </a:rPr>
              <a:t>Page </a:t>
            </a:r>
            <a:fld id="{52E3AFAB-5D01-4F88-A190-520402BCFD2F}" type="slidenum">
              <a:rPr lang="en-US" smtClean="0">
                <a:solidFill>
                  <a:srgbClr val="000000"/>
                </a:solidFill>
              </a:rPr>
              <a:pPr/>
              <a:t>‹#›</a:t>
            </a:fld>
            <a:endParaRPr lang="en-US" dirty="0">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solidFill>
                  <a:srgbClr val="000000"/>
                </a:solidFill>
              </a:rPr>
              <a:t>Introduction to ARD - SAREC Meeting 1/10/2011</a:t>
            </a:r>
            <a:endParaRPr 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dirty="0" smtClean="0">
                <a:solidFill>
                  <a:srgbClr val="000000"/>
                </a:solidFill>
              </a:rPr>
              <a:t>Introduction to ARD - SAREC Meeting 1/10/2011</a:t>
            </a:r>
          </a:p>
          <a:p>
            <a:r>
              <a:rPr lang="en-US" dirty="0" smtClean="0">
                <a:solidFill>
                  <a:srgbClr val="000000"/>
                </a:solidFill>
              </a:rPr>
              <a:t>Page </a:t>
            </a:r>
            <a:fld id="{52E3AFAB-5D01-4F88-A190-520402BCFD2F}" type="slidenum">
              <a:rPr lang="en-US" smtClean="0">
                <a:solidFill>
                  <a:srgbClr val="000000"/>
                </a:solidFill>
              </a:rPr>
              <a:pPr/>
              <a:t>‹#›</a:t>
            </a:fld>
            <a:endParaRPr lang="en-US" dirty="0">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solidFill>
                  <a:srgbClr val="000000"/>
                </a:solidFill>
              </a:rPr>
              <a:t>Introduction to ARD - SAREC Meeting 1/10/2011</a:t>
            </a:r>
            <a:endParaRPr 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solidFill>
                  <a:srgbClr val="000000"/>
                </a:solidFill>
              </a:rPr>
              <a:t>Introduction to ARD - SAREC Meeting 1/10/2011</a:t>
            </a:r>
            <a:endParaRPr 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solidFill>
                  <a:srgbClr val="000000"/>
                </a:solidFill>
              </a:rPr>
              <a:t>Introduction to ARD - SAREC Meeting 1/10/2011</a:t>
            </a:r>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ftr" sz="quarter" idx="3"/>
          </p:nvPr>
        </p:nvSpPr>
        <p:spPr bwMode="auto">
          <a:xfrm>
            <a:off x="2379663" y="6153150"/>
            <a:ext cx="501173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a:lvl1pPr>
          </a:lstStyle>
          <a:p>
            <a:pPr fontAlgn="base">
              <a:spcBef>
                <a:spcPct val="0"/>
              </a:spcBef>
              <a:spcAft>
                <a:spcPct val="0"/>
              </a:spcAft>
            </a:pPr>
            <a:r>
              <a:rPr lang="en-US" dirty="0" smtClean="0">
                <a:solidFill>
                  <a:srgbClr val="000000"/>
                </a:solidFill>
              </a:rPr>
              <a:t>Introduction to ARD - SAREC Meeting 1/10/2011</a:t>
            </a:r>
            <a:br>
              <a:rPr lang="en-US" dirty="0" smtClean="0">
                <a:solidFill>
                  <a:srgbClr val="000000"/>
                </a:solidFill>
              </a:rPr>
            </a:br>
            <a:r>
              <a:rPr lang="en-US" dirty="0" smtClean="0">
                <a:solidFill>
                  <a:srgbClr val="000000"/>
                </a:solidFill>
              </a:rPr>
              <a:t>Page </a:t>
            </a:r>
            <a:fld id="{52E3AFAB-5D01-4F88-A190-520402BCFD2F}" type="slidenum">
              <a:rPr lang="en-US" smtClean="0">
                <a:solidFill>
                  <a:srgbClr val="000000"/>
                </a:solidFill>
              </a:rPr>
              <a:pPr fontAlgn="base">
                <a:spcBef>
                  <a:spcPct val="0"/>
                </a:spcBef>
                <a:spcAft>
                  <a:spcPct val="0"/>
                </a:spcAft>
              </a:pPr>
              <a:t>‹#›</a:t>
            </a:fld>
            <a:endParaRPr lang="en-US" dirty="0">
              <a:solidFill>
                <a:srgbClr val="000000"/>
              </a:solidFill>
            </a:endParaRPr>
          </a:p>
        </p:txBody>
      </p:sp>
      <p:sp>
        <p:nvSpPr>
          <p:cNvPr id="59395" name="Line 3"/>
          <p:cNvSpPr>
            <a:spLocks noChangeShapeType="1"/>
          </p:cNvSpPr>
          <p:nvPr/>
        </p:nvSpPr>
        <p:spPr bwMode="auto">
          <a:xfrm>
            <a:off x="0" y="990600"/>
            <a:ext cx="8574088" cy="0"/>
          </a:xfrm>
          <a:prstGeom prst="line">
            <a:avLst/>
          </a:prstGeom>
          <a:noFill/>
          <a:ln w="38100">
            <a:solidFill>
              <a:srgbClr val="B40000"/>
            </a:solidFill>
            <a:round/>
            <a:headEnd/>
            <a:tailEnd type="oval" w="med" len="med"/>
          </a:ln>
          <a:effectLst/>
        </p:spPr>
        <p:txBody>
          <a:bodyPr/>
          <a:lstStyle/>
          <a:p>
            <a:pPr fontAlgn="base">
              <a:spcBef>
                <a:spcPct val="0"/>
              </a:spcBef>
              <a:spcAft>
                <a:spcPct val="0"/>
              </a:spcAft>
              <a:defRPr/>
            </a:pPr>
            <a:endParaRPr lang="en-US">
              <a:solidFill>
                <a:srgbClr val="000000"/>
              </a:solidFill>
            </a:endParaRPr>
          </a:p>
        </p:txBody>
      </p:sp>
      <p:sp>
        <p:nvSpPr>
          <p:cNvPr id="614404" name="Rectangle 4"/>
          <p:cNvSpPr>
            <a:spLocks noGrp="1" noChangeArrowheads="1"/>
          </p:cNvSpPr>
          <p:nvPr>
            <p:ph type="title"/>
          </p:nvPr>
        </p:nvSpPr>
        <p:spPr bwMode="auto">
          <a:xfrm>
            <a:off x="304800" y="152400"/>
            <a:ext cx="8610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405" name="Rectangle 5"/>
          <p:cNvSpPr>
            <a:spLocks noGrp="1" noChangeArrowheads="1"/>
          </p:cNvSpPr>
          <p:nvPr>
            <p:ph type="body" idx="1"/>
          </p:nvPr>
        </p:nvSpPr>
        <p:spPr bwMode="auto">
          <a:xfrm>
            <a:off x="292100" y="1219200"/>
            <a:ext cx="8610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614406" name="Picture 6" descr="SLAC_Logo_hires"/>
          <p:cNvPicPr>
            <a:picLocks noChangeAspect="1" noChangeArrowheads="1"/>
          </p:cNvPicPr>
          <p:nvPr/>
        </p:nvPicPr>
        <p:blipFill>
          <a:blip r:embed="rId14" cstate="print"/>
          <a:srcRect/>
          <a:stretch>
            <a:fillRect/>
          </a:stretch>
        </p:blipFill>
        <p:spPr bwMode="auto">
          <a:xfrm>
            <a:off x="304800" y="6096000"/>
            <a:ext cx="1527175" cy="547687"/>
          </a:xfrm>
          <a:prstGeom prst="rect">
            <a:avLst/>
          </a:prstGeom>
          <a:noFill/>
          <a:ln w="9525">
            <a:noFill/>
            <a:miter lim="800000"/>
            <a:headEnd/>
            <a:tailEnd/>
          </a:ln>
        </p:spPr>
      </p:pic>
      <p:pic>
        <p:nvPicPr>
          <p:cNvPr id="9" name="Picture 7" descr="arg"/>
          <p:cNvPicPr>
            <a:picLocks noChangeAspect="1" noChangeArrowheads="1"/>
          </p:cNvPicPr>
          <p:nvPr userDrawn="1"/>
        </p:nvPicPr>
        <p:blipFill>
          <a:blip r:embed="rId15" cstate="print"/>
          <a:srcRect/>
          <a:stretch>
            <a:fillRect/>
          </a:stretch>
        </p:blipFill>
        <p:spPr bwMode="auto">
          <a:xfrm>
            <a:off x="8305800" y="6019800"/>
            <a:ext cx="712788" cy="7127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ctr" rtl="0" eaLnBrk="0" fontAlgn="base" hangingPunct="0">
        <a:spcBef>
          <a:spcPct val="0"/>
        </a:spcBef>
        <a:spcAft>
          <a:spcPct val="0"/>
        </a:spcAft>
        <a:defRPr sz="3600" b="1">
          <a:solidFill>
            <a:schemeClr val="tx1"/>
          </a:solidFill>
          <a:latin typeface="+mj-lt"/>
          <a:ea typeface="+mj-ea"/>
          <a:cs typeface="+mj-cs"/>
        </a:defRPr>
      </a:lvl1pPr>
      <a:lvl2pPr algn="ctr" rtl="0" eaLnBrk="0" fontAlgn="base" hangingPunct="0">
        <a:spcBef>
          <a:spcPct val="0"/>
        </a:spcBef>
        <a:spcAft>
          <a:spcPct val="0"/>
        </a:spcAft>
        <a:defRPr sz="3600" b="1">
          <a:solidFill>
            <a:schemeClr val="tx1"/>
          </a:solidFill>
          <a:latin typeface="Arial" charset="0"/>
        </a:defRPr>
      </a:lvl2pPr>
      <a:lvl3pPr algn="ctr" rtl="0" eaLnBrk="0" fontAlgn="base" hangingPunct="0">
        <a:spcBef>
          <a:spcPct val="0"/>
        </a:spcBef>
        <a:spcAft>
          <a:spcPct val="0"/>
        </a:spcAft>
        <a:defRPr sz="3600" b="1">
          <a:solidFill>
            <a:schemeClr val="tx1"/>
          </a:solidFill>
          <a:latin typeface="Arial" charset="0"/>
        </a:defRPr>
      </a:lvl3pPr>
      <a:lvl4pPr algn="ctr" rtl="0" eaLnBrk="0" fontAlgn="base" hangingPunct="0">
        <a:spcBef>
          <a:spcPct val="0"/>
        </a:spcBef>
        <a:spcAft>
          <a:spcPct val="0"/>
        </a:spcAft>
        <a:defRPr sz="3600" b="1">
          <a:solidFill>
            <a:schemeClr val="tx1"/>
          </a:solidFill>
          <a:latin typeface="Arial" charset="0"/>
        </a:defRPr>
      </a:lvl4pPr>
      <a:lvl5pPr algn="ctr" rtl="0" eaLnBrk="0" fontAlgn="base" hangingPunct="0">
        <a:spcBef>
          <a:spcPct val="0"/>
        </a:spcBef>
        <a:spcAft>
          <a:spcPct val="0"/>
        </a:spcAft>
        <a:defRPr sz="3600" b="1">
          <a:solidFill>
            <a:schemeClr val="tx1"/>
          </a:solidFill>
          <a:latin typeface="Arial" charset="0"/>
        </a:defRPr>
      </a:lvl5pPr>
      <a:lvl6pPr marL="457200" algn="ctr" rtl="0" eaLnBrk="0" fontAlgn="base" hangingPunct="0">
        <a:spcBef>
          <a:spcPct val="0"/>
        </a:spcBef>
        <a:spcAft>
          <a:spcPct val="0"/>
        </a:spcAft>
        <a:defRPr sz="3600" b="1">
          <a:solidFill>
            <a:schemeClr val="tx1"/>
          </a:solidFill>
          <a:latin typeface="Arial" charset="0"/>
        </a:defRPr>
      </a:lvl6pPr>
      <a:lvl7pPr marL="914400" algn="ctr" rtl="0" eaLnBrk="0" fontAlgn="base" hangingPunct="0">
        <a:spcBef>
          <a:spcPct val="0"/>
        </a:spcBef>
        <a:spcAft>
          <a:spcPct val="0"/>
        </a:spcAft>
        <a:defRPr sz="3600" b="1">
          <a:solidFill>
            <a:schemeClr val="tx1"/>
          </a:solidFill>
          <a:latin typeface="Arial" charset="0"/>
        </a:defRPr>
      </a:lvl7pPr>
      <a:lvl8pPr marL="1371600" algn="ctr" rtl="0" eaLnBrk="0" fontAlgn="base" hangingPunct="0">
        <a:spcBef>
          <a:spcPct val="0"/>
        </a:spcBef>
        <a:spcAft>
          <a:spcPct val="0"/>
        </a:spcAft>
        <a:defRPr sz="3600" b="1">
          <a:solidFill>
            <a:schemeClr val="tx1"/>
          </a:solidFill>
          <a:latin typeface="Arial" charset="0"/>
        </a:defRPr>
      </a:lvl8pPr>
      <a:lvl9pPr marL="1828800" algn="ctr" rtl="0" eaLnBrk="0" fontAlgn="base" hangingPunct="0">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rgbClr val="CC0000"/>
          </a:solidFill>
          <a:latin typeface="+mn-lt"/>
        </a:defRPr>
      </a:lvl2pPr>
      <a:lvl3pPr marL="1143000" indent="-228600" algn="l" rtl="0" eaLnBrk="0" fontAlgn="base" hangingPunct="0">
        <a:spcBef>
          <a:spcPct val="20000"/>
        </a:spcBef>
        <a:spcAft>
          <a:spcPct val="0"/>
        </a:spcAft>
        <a:buChar char="•"/>
        <a:defRPr>
          <a:solidFill>
            <a:srgbClr val="6600FF"/>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676400"/>
            <a:ext cx="9144000" cy="3354765"/>
          </a:xfrm>
          <a:prstGeom prst="rect">
            <a:avLst/>
          </a:prstGeom>
          <a:noFill/>
        </p:spPr>
        <p:txBody>
          <a:bodyPr wrap="square" rtlCol="0">
            <a:spAutoFit/>
          </a:bodyPr>
          <a:lstStyle/>
          <a:p>
            <a:pPr algn="ctr"/>
            <a:r>
              <a:rPr lang="en-US" sz="3200" b="1" dirty="0" smtClean="0"/>
              <a:t>R&amp;D for Ultimate Storage Rings </a:t>
            </a:r>
          </a:p>
          <a:p>
            <a:pPr algn="ctr"/>
            <a:endParaRPr lang="en-US" dirty="0" smtClean="0"/>
          </a:p>
          <a:p>
            <a:pPr algn="ctr"/>
            <a:r>
              <a:rPr lang="en-US" dirty="0" smtClean="0"/>
              <a:t>R. Hettel for </a:t>
            </a:r>
            <a:r>
              <a:rPr lang="en-US" smtClean="0"/>
              <a:t>the DLSR </a:t>
            </a:r>
            <a:r>
              <a:rPr lang="en-US" dirty="0" smtClean="0"/>
              <a:t>R&amp;D study group</a:t>
            </a:r>
          </a:p>
          <a:p>
            <a:pPr algn="ctr"/>
            <a:endParaRPr lang="en-US" dirty="0" smtClean="0"/>
          </a:p>
          <a:p>
            <a:pPr algn="ctr"/>
            <a:endParaRPr lang="en-US" dirty="0" smtClean="0"/>
          </a:p>
          <a:p>
            <a:pPr algn="ctr"/>
            <a:r>
              <a:rPr lang="en-US" dirty="0" smtClean="0"/>
              <a:t>FLS 2012</a:t>
            </a:r>
          </a:p>
          <a:p>
            <a:pPr algn="ctr"/>
            <a:r>
              <a:rPr lang="en-US" dirty="0" smtClean="0"/>
              <a:t>JNAL</a:t>
            </a:r>
          </a:p>
          <a:p>
            <a:pPr algn="ctr"/>
            <a:r>
              <a:rPr lang="en-US" dirty="0" smtClean="0"/>
              <a:t>March 7, 2012</a:t>
            </a:r>
          </a:p>
          <a:p>
            <a:pPr algn="ctr"/>
            <a:endParaRPr lang="en-US" dirty="0" smtClean="0"/>
          </a:p>
          <a:p>
            <a:pPr algn="ctr"/>
            <a:endParaRPr lang="en-US" dirty="0" smtClean="0"/>
          </a:p>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135335"/>
            <a:ext cx="8534400" cy="4732065"/>
          </a:xfrm>
          <a:prstGeom prst="rect">
            <a:avLst/>
          </a:prstGeom>
        </p:spPr>
        <p:txBody>
          <a:bodyPr wrap="square">
            <a:spAutoFit/>
          </a:bodyPr>
          <a:lstStyle/>
          <a:p>
            <a:pPr marL="231775" indent="-231775">
              <a:spcAft>
                <a:spcPts val="600"/>
              </a:spcAft>
            </a:pPr>
            <a:r>
              <a:rPr lang="en-US" dirty="0" smtClean="0"/>
              <a:t>•	</a:t>
            </a:r>
            <a:r>
              <a:rPr lang="en-US" b="1" dirty="0" smtClean="0"/>
              <a:t>High coherent fraction </a:t>
            </a:r>
          </a:p>
          <a:p>
            <a:pPr marL="231775" indent="-231775">
              <a:spcAft>
                <a:spcPts val="600"/>
              </a:spcAft>
            </a:pPr>
            <a:r>
              <a:rPr lang="en-US" dirty="0" smtClean="0"/>
              <a:t>•	</a:t>
            </a:r>
            <a:r>
              <a:rPr lang="en-US" b="1" dirty="0" smtClean="0"/>
              <a:t>“Round” beams</a:t>
            </a:r>
          </a:p>
          <a:p>
            <a:pPr marL="231775" indent="-231775">
              <a:spcAft>
                <a:spcPts val="600"/>
              </a:spcAft>
            </a:pPr>
            <a:r>
              <a:rPr lang="en-US" dirty="0" smtClean="0"/>
              <a:t>•	</a:t>
            </a:r>
            <a:r>
              <a:rPr lang="en-US" b="1" dirty="0" smtClean="0"/>
              <a:t>Short bunches  </a:t>
            </a:r>
            <a:r>
              <a:rPr lang="en-US" sz="1600" dirty="0" smtClean="0"/>
              <a:t>(~5-10 </a:t>
            </a:r>
            <a:r>
              <a:rPr lang="en-US" sz="1600" dirty="0" err="1" smtClean="0"/>
              <a:t>ps</a:t>
            </a:r>
            <a:r>
              <a:rPr lang="en-US" sz="1600" dirty="0" smtClean="0"/>
              <a:t> RMS from low momentum compaction factor)</a:t>
            </a:r>
          </a:p>
          <a:p>
            <a:pPr marL="231775" indent="-231775">
              <a:spcAft>
                <a:spcPts val="600"/>
              </a:spcAft>
            </a:pPr>
            <a:r>
              <a:rPr lang="en-US" dirty="0" smtClean="0"/>
              <a:t>•	</a:t>
            </a:r>
            <a:r>
              <a:rPr lang="en-US" b="1" dirty="0" smtClean="0"/>
              <a:t>Special operating modes </a:t>
            </a:r>
            <a:r>
              <a:rPr lang="en-US" dirty="0" smtClean="0"/>
              <a:t>could include:</a:t>
            </a:r>
          </a:p>
          <a:p>
            <a:pPr lvl="1" indent="-225425">
              <a:spcAft>
                <a:spcPts val="300"/>
              </a:spcAft>
              <a:buFont typeface="Courier New" pitchFamily="49" charset="0"/>
              <a:buChar char="o"/>
            </a:pPr>
            <a:r>
              <a:rPr lang="en-US" sz="1600" dirty="0" smtClean="0"/>
              <a:t>few-turn, sub-</a:t>
            </a:r>
            <a:r>
              <a:rPr lang="en-US" sz="1600" dirty="0" err="1" smtClean="0"/>
              <a:t>ps</a:t>
            </a:r>
            <a:r>
              <a:rPr lang="en-US" sz="1600" dirty="0" smtClean="0"/>
              <a:t> bunch mode</a:t>
            </a:r>
          </a:p>
          <a:p>
            <a:pPr lvl="1" indent="-225425">
              <a:spcAft>
                <a:spcPts val="300"/>
              </a:spcAft>
              <a:buFont typeface="Courier New" pitchFamily="49" charset="0"/>
              <a:buChar char="o"/>
            </a:pPr>
            <a:r>
              <a:rPr lang="en-US" sz="1600" dirty="0" smtClean="0"/>
              <a:t>100-1000 turn mode with injection from superconducting </a:t>
            </a:r>
            <a:r>
              <a:rPr lang="en-US" sz="1600" dirty="0" err="1" smtClean="0"/>
              <a:t>linac</a:t>
            </a:r>
            <a:r>
              <a:rPr lang="en-US" sz="1600" dirty="0" smtClean="0"/>
              <a:t> operating without energy recovery (e.g. ~1 </a:t>
            </a:r>
            <a:r>
              <a:rPr lang="en-US" sz="1600" dirty="0" err="1" smtClean="0"/>
              <a:t>mA</a:t>
            </a:r>
            <a:r>
              <a:rPr lang="en-US" sz="1600" dirty="0" smtClean="0"/>
              <a:t> @ few </a:t>
            </a:r>
            <a:r>
              <a:rPr lang="en-US" sz="1600" dirty="0" err="1" smtClean="0"/>
              <a:t>GeV</a:t>
            </a:r>
            <a:r>
              <a:rPr lang="en-US" sz="1600" dirty="0" smtClean="0"/>
              <a:t>) </a:t>
            </a:r>
          </a:p>
          <a:p>
            <a:pPr lvl="1" indent="-225425">
              <a:spcAft>
                <a:spcPts val="300"/>
              </a:spcAft>
              <a:buFont typeface="Courier New" pitchFamily="49" charset="0"/>
              <a:buChar char="o"/>
            </a:pPr>
            <a:r>
              <a:rPr lang="en-US" sz="1600" dirty="0" smtClean="0"/>
              <a:t>localized bunch compression systems in long straight sections</a:t>
            </a:r>
          </a:p>
          <a:p>
            <a:pPr lvl="1" indent="-225425">
              <a:spcAft>
                <a:spcPts val="300"/>
              </a:spcAft>
              <a:buFont typeface="Courier New" pitchFamily="49" charset="0"/>
              <a:buChar char="o"/>
            </a:pPr>
            <a:r>
              <a:rPr lang="en-US" sz="1600" dirty="0" smtClean="0"/>
              <a:t>bunch tailoring with low alpha, non linear momentum compaction</a:t>
            </a:r>
          </a:p>
          <a:p>
            <a:pPr lvl="1" indent="-225425">
              <a:spcAft>
                <a:spcPts val="300"/>
              </a:spcAft>
              <a:buFont typeface="Courier New" pitchFamily="49" charset="0"/>
              <a:buChar char="o"/>
            </a:pPr>
            <a:r>
              <a:rPr lang="en-US" sz="1600" dirty="0" smtClean="0"/>
              <a:t>lasing in an FEL located in a switched bypass</a:t>
            </a:r>
          </a:p>
          <a:p>
            <a:pPr lvl="1" indent="-225425">
              <a:spcAft>
                <a:spcPts val="600"/>
              </a:spcAft>
              <a:buFont typeface="Courier New" pitchFamily="49" charset="0"/>
              <a:buChar char="o"/>
            </a:pPr>
            <a:r>
              <a:rPr lang="en-US" sz="1600" dirty="0" smtClean="0"/>
              <a:t>partial lasing at soft X-ray wavelengths using the stored beam</a:t>
            </a:r>
          </a:p>
          <a:p>
            <a:pPr marL="231775" indent="-231775">
              <a:spcAft>
                <a:spcPts val="600"/>
              </a:spcAft>
            </a:pPr>
            <a:r>
              <a:rPr lang="en-US" dirty="0" smtClean="0"/>
              <a:t>•	</a:t>
            </a:r>
            <a:r>
              <a:rPr lang="en-US" b="1" dirty="0" smtClean="0"/>
              <a:t>“Long” lifetime</a:t>
            </a:r>
            <a:r>
              <a:rPr lang="en-US" sz="1600" dirty="0" smtClean="0"/>
              <a:t>:  if the bunch dimensions are small enough </a:t>
            </a:r>
            <a:r>
              <a:rPr lang="en-US" sz="1600" dirty="0" err="1" smtClean="0"/>
              <a:t>Touschek</a:t>
            </a:r>
            <a:r>
              <a:rPr lang="en-US" sz="1600" dirty="0" smtClean="0"/>
              <a:t> lifetime increases (NSLS-II and MAX-IV may begin to see this effect)</a:t>
            </a:r>
          </a:p>
          <a:p>
            <a:pPr marL="231775" indent="-231775">
              <a:spcAft>
                <a:spcPts val="600"/>
              </a:spcAft>
            </a:pPr>
            <a:r>
              <a:rPr lang="en-US" dirty="0" smtClean="0"/>
              <a:t>•	</a:t>
            </a:r>
            <a:r>
              <a:rPr lang="en-US" b="1" dirty="0" smtClean="0"/>
              <a:t>Damping wigglers to reduce </a:t>
            </a:r>
            <a:r>
              <a:rPr lang="en-US" b="1" dirty="0" err="1" smtClean="0"/>
              <a:t>emittance</a:t>
            </a:r>
            <a:r>
              <a:rPr lang="en-US" b="1" dirty="0" smtClean="0"/>
              <a:t> by ~x2</a:t>
            </a:r>
          </a:p>
          <a:p>
            <a:pPr marL="231775" indent="-231775">
              <a:spcAft>
                <a:spcPts val="600"/>
              </a:spcAft>
            </a:pPr>
            <a:r>
              <a:rPr lang="en-US" b="1" dirty="0" smtClean="0"/>
              <a:t>•	On-axis injection (maybe) </a:t>
            </a:r>
            <a:r>
              <a:rPr lang="en-US" sz="1600" dirty="0" smtClean="0"/>
              <a:t>and “swap-out” injection for small dynamic aperture</a:t>
            </a:r>
            <a:endParaRPr lang="en-US" sz="1600" dirty="0"/>
          </a:p>
        </p:txBody>
      </p:sp>
      <p:sp>
        <p:nvSpPr>
          <p:cNvPr id="4" name="Text Box 14"/>
          <p:cNvSpPr txBox="1">
            <a:spLocks noChangeArrowheads="1"/>
          </p:cNvSpPr>
          <p:nvPr/>
        </p:nvSpPr>
        <p:spPr bwMode="auto">
          <a:xfrm>
            <a:off x="0" y="300335"/>
            <a:ext cx="9144000" cy="461665"/>
          </a:xfrm>
          <a:prstGeom prst="rect">
            <a:avLst/>
          </a:prstGeom>
          <a:noFill/>
          <a:ln w="9525">
            <a:noFill/>
            <a:miter lim="800000"/>
            <a:headEnd/>
            <a:tailEnd/>
          </a:ln>
          <a:effectLst/>
        </p:spPr>
        <p:txBody>
          <a:bodyPr>
            <a:spAutoFit/>
          </a:bodyPr>
          <a:lstStyle/>
          <a:p>
            <a:pPr>
              <a:tabLst>
                <a:tab pos="457200" algn="l"/>
              </a:tabLst>
            </a:pPr>
            <a:r>
              <a:rPr lang="en-US" sz="2400" b="1" dirty="0" smtClean="0"/>
              <a:t>	USR Features</a:t>
            </a:r>
            <a:endParaRPr lang="en-US"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381000" y="470148"/>
            <a:ext cx="8534400" cy="63555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600"/>
              </a:spcAft>
              <a:buClrTx/>
              <a:buSzTx/>
              <a:buFontTx/>
              <a:buNone/>
              <a:tabLst>
                <a:tab pos="1143000" algn="l"/>
              </a:tabLst>
            </a:pPr>
            <a:endParaRPr kumimoji="0" lang="en-US"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ts val="600"/>
              </a:spcAft>
              <a:buClrTx/>
              <a:buSzTx/>
              <a:buFontTx/>
              <a:buNone/>
              <a:tabLst>
                <a:tab pos="1143000" algn="l"/>
              </a:tabLst>
            </a:pPr>
            <a:endParaRPr lang="en-US" b="1" dirty="0" smtClean="0">
              <a:latin typeface="Calibri" pitchFamily="34" charset="0"/>
              <a:ea typeface="Calibri" pitchFamily="34" charset="0"/>
              <a:cs typeface="Times New Roman" pitchFamily="18" charset="0"/>
            </a:endParaRPr>
          </a:p>
          <a:p>
            <a:pPr marL="6350" marR="0" lvl="0" indent="-6350" algn="l" defTabSz="914400" rtl="0" eaLnBrk="1" fontAlgn="base" latinLnBrk="0" hangingPunct="1">
              <a:lnSpc>
                <a:spcPct val="100000"/>
              </a:lnSpc>
              <a:spcBef>
                <a:spcPct val="0"/>
              </a:spcBef>
              <a:spcAft>
                <a:spcPts val="600"/>
              </a:spcAft>
              <a:buClrTx/>
              <a:buSzTx/>
              <a:buFontTx/>
              <a:buNone/>
              <a:tabLst>
                <a:tab pos="1143000" algn="l"/>
              </a:tabLst>
            </a:pPr>
            <a:r>
              <a:rPr kumimoji="0" lang="en-US" sz="1800" b="1" i="0" u="none" strike="noStrike" cap="none" normalizeH="0" baseline="0" dirty="0" smtClean="0">
                <a:ln>
                  <a:noFill/>
                </a:ln>
                <a:solidFill>
                  <a:schemeClr val="tx1"/>
                </a:solidFill>
                <a:effectLst/>
                <a:latin typeface="+mj-lt"/>
                <a:ea typeface="Calibri" pitchFamily="34" charset="0"/>
                <a:cs typeface="Times New Roman" pitchFamily="18" charset="0"/>
              </a:rPr>
              <a:t>USRs</a:t>
            </a:r>
            <a:r>
              <a:rPr kumimoji="0" lang="en-US" sz="1800" b="1" i="0" u="none" strike="noStrike" cap="none" normalizeH="0" dirty="0" smtClean="0">
                <a:ln>
                  <a:noFill/>
                </a:ln>
                <a:solidFill>
                  <a:schemeClr val="tx1"/>
                </a:solidFill>
                <a:effectLst/>
                <a:latin typeface="+mj-lt"/>
                <a:ea typeface="Calibri" pitchFamily="34" charset="0"/>
                <a:cs typeface="Times New Roman" pitchFamily="18" charset="0"/>
              </a:rPr>
              <a:t> in context with FELs</a:t>
            </a:r>
            <a:endParaRPr kumimoji="0" lang="en-US" sz="1800" b="1" i="0" u="none" strike="noStrike" cap="none" normalizeH="0" baseline="0" dirty="0" smtClean="0">
              <a:ln>
                <a:noFill/>
              </a:ln>
              <a:solidFill>
                <a:schemeClr val="tx1"/>
              </a:solidFill>
              <a:effectLst/>
              <a:latin typeface="+mj-lt"/>
              <a:ea typeface="Calibri" pitchFamily="34" charset="0"/>
              <a:cs typeface="Times New Roman" pitchFamily="18" charset="0"/>
            </a:endParaRPr>
          </a:p>
          <a:p>
            <a:pPr marL="231775" lvl="1" indent="-6350" fontAlgn="base">
              <a:spcBef>
                <a:spcPct val="0"/>
              </a:spcBef>
              <a:tabLst>
                <a:tab pos="1143000" algn="l"/>
              </a:tabLst>
            </a:pPr>
            <a:r>
              <a:rPr lang="en-US" dirty="0" smtClean="0">
                <a:latin typeface="+mj-lt"/>
                <a:ea typeface="Calibri" pitchFamily="34" charset="0"/>
                <a:cs typeface="Times New Roman" pitchFamily="18" charset="0"/>
              </a:rPr>
              <a:t>“Science and Technology of Future Light Sources – A White Paper”</a:t>
            </a:r>
          </a:p>
          <a:p>
            <a:pPr marL="457200" lvl="3" indent="-6350" fontAlgn="base">
              <a:spcBef>
                <a:spcPct val="0"/>
              </a:spcBef>
              <a:spcAft>
                <a:spcPts val="1200"/>
              </a:spcAft>
              <a:tabLst>
                <a:tab pos="1143000" algn="l"/>
              </a:tabLst>
            </a:pPr>
            <a:r>
              <a:rPr lang="en-US" sz="1600" dirty="0" smtClean="0">
                <a:latin typeface="+mj-lt"/>
                <a:ea typeface="Calibri" pitchFamily="34" charset="0"/>
                <a:cs typeface="Times New Roman" pitchFamily="18" charset="0"/>
              </a:rPr>
              <a:t>ANL, BNL, LBNL, SLAC, Dec. 2008</a:t>
            </a:r>
          </a:p>
          <a:p>
            <a:pPr marL="6350" marR="0" lvl="0" indent="-6350" algn="l" defTabSz="914400" rtl="0" eaLnBrk="1" fontAlgn="base" latinLnBrk="0" hangingPunct="1">
              <a:lnSpc>
                <a:spcPct val="100000"/>
              </a:lnSpc>
              <a:spcBef>
                <a:spcPct val="0"/>
              </a:spcBef>
              <a:spcAft>
                <a:spcPts val="600"/>
              </a:spcAft>
              <a:buClrTx/>
              <a:buSzTx/>
              <a:buFontTx/>
              <a:buNone/>
              <a:tabLst>
                <a:tab pos="1143000" algn="l"/>
              </a:tabLst>
            </a:pPr>
            <a:r>
              <a:rPr kumimoji="0" lang="en-US" sz="1800" b="1" i="0" u="none" strike="noStrike" cap="none" normalizeH="0" baseline="0" dirty="0" smtClean="0">
                <a:ln>
                  <a:noFill/>
                </a:ln>
                <a:solidFill>
                  <a:schemeClr val="tx1"/>
                </a:solidFill>
                <a:effectLst/>
                <a:latin typeface="+mj-lt"/>
                <a:ea typeface="Calibri" pitchFamily="34" charset="0"/>
                <a:cs typeface="Times New Roman" pitchFamily="18" charset="0"/>
              </a:rPr>
              <a:t>International</a:t>
            </a:r>
            <a:r>
              <a:rPr kumimoji="0" lang="en-US" sz="1800" b="1" i="0" u="none" strike="noStrike" cap="none" normalizeH="0" dirty="0" smtClean="0">
                <a:ln>
                  <a:noFill/>
                </a:ln>
                <a:solidFill>
                  <a:schemeClr val="tx1"/>
                </a:solidFill>
                <a:effectLst/>
                <a:latin typeface="+mj-lt"/>
                <a:ea typeface="Calibri" pitchFamily="34" charset="0"/>
                <a:cs typeface="Times New Roman" pitchFamily="18" charset="0"/>
              </a:rPr>
              <a:t> discussions:</a:t>
            </a:r>
          </a:p>
          <a:p>
            <a:pPr marL="231775" lvl="1" indent="-6350" fontAlgn="base">
              <a:spcBef>
                <a:spcPct val="0"/>
              </a:spcBef>
              <a:spcAft>
                <a:spcPts val="600"/>
              </a:spcAft>
              <a:tabLst>
                <a:tab pos="1143000" algn="l"/>
              </a:tabLst>
            </a:pPr>
            <a:r>
              <a:rPr lang="en-US" baseline="0" dirty="0" smtClean="0">
                <a:latin typeface="+mj-lt"/>
                <a:ea typeface="Calibri" pitchFamily="34" charset="0"/>
                <a:cs typeface="Times New Roman" pitchFamily="18" charset="0"/>
              </a:rPr>
              <a:t>BES</a:t>
            </a:r>
            <a:r>
              <a:rPr lang="en-US" dirty="0" smtClean="0">
                <a:latin typeface="+mj-lt"/>
                <a:ea typeface="Calibri" pitchFamily="34" charset="0"/>
                <a:cs typeface="Times New Roman" pitchFamily="18" charset="0"/>
              </a:rPr>
              <a:t> workshop 2009</a:t>
            </a:r>
          </a:p>
          <a:p>
            <a:pPr marL="231775" lvl="1" indent="-6350" fontAlgn="base">
              <a:spcBef>
                <a:spcPct val="0"/>
              </a:spcBef>
              <a:spcAft>
                <a:spcPts val="600"/>
              </a:spcAft>
              <a:tabLst>
                <a:tab pos="1143000" algn="l"/>
              </a:tabLst>
            </a:pPr>
            <a:r>
              <a:rPr kumimoji="0" lang="en-US" i="0" u="none" strike="noStrike" cap="none" normalizeH="0" baseline="0" dirty="0" smtClean="0">
                <a:ln>
                  <a:noFill/>
                </a:ln>
                <a:solidFill>
                  <a:schemeClr val="tx1"/>
                </a:solidFill>
                <a:effectLst/>
                <a:latin typeface="+mj-lt"/>
                <a:ea typeface="Calibri" pitchFamily="34" charset="0"/>
                <a:cs typeface="Times New Roman" pitchFamily="18" charset="0"/>
              </a:rPr>
              <a:t>FLS2010</a:t>
            </a:r>
          </a:p>
          <a:p>
            <a:pPr marL="231775" lvl="1" indent="-6350" fontAlgn="base">
              <a:spcBef>
                <a:spcPct val="0"/>
              </a:spcBef>
              <a:spcAft>
                <a:spcPts val="1200"/>
              </a:spcAft>
              <a:tabLst>
                <a:tab pos="1143000" algn="l"/>
              </a:tabLst>
            </a:pPr>
            <a:r>
              <a:rPr lang="en-US" dirty="0" smtClean="0">
                <a:latin typeface="+mj-lt"/>
                <a:ea typeface="Calibri" pitchFamily="34" charset="0"/>
                <a:cs typeface="Times New Roman" pitchFamily="18" charset="0"/>
              </a:rPr>
              <a:t>FLS 2012</a:t>
            </a:r>
            <a:endParaRPr kumimoji="0" lang="en-US" sz="1800" b="1" i="0" u="none" strike="noStrike" cap="none" normalizeH="0" baseline="0" dirty="0" smtClean="0">
              <a:ln>
                <a:noFill/>
              </a:ln>
              <a:solidFill>
                <a:schemeClr val="tx1"/>
              </a:solidFill>
              <a:effectLst/>
              <a:latin typeface="+mj-lt"/>
              <a:ea typeface="Calibri" pitchFamily="34" charset="0"/>
              <a:cs typeface="Times New Roman" pitchFamily="18" charset="0"/>
            </a:endParaRPr>
          </a:p>
          <a:p>
            <a:pPr marL="6350" marR="0" lvl="0" indent="-6350" algn="l" defTabSz="914400" rtl="0" eaLnBrk="1" fontAlgn="base" latinLnBrk="0" hangingPunct="1">
              <a:lnSpc>
                <a:spcPct val="100000"/>
              </a:lnSpc>
              <a:spcBef>
                <a:spcPct val="0"/>
              </a:spcBef>
              <a:spcAft>
                <a:spcPts val="1200"/>
              </a:spcAft>
              <a:buClrTx/>
              <a:buSzTx/>
              <a:buFontTx/>
              <a:buNone/>
              <a:tabLst>
                <a:tab pos="1143000" algn="l"/>
              </a:tabLst>
            </a:pPr>
            <a:r>
              <a:rPr lang="en-US" b="1" dirty="0" smtClean="0">
                <a:latin typeface="+mj-lt"/>
                <a:ea typeface="Calibri" pitchFamily="34" charset="0"/>
                <a:cs typeface="Times New Roman" pitchFamily="18" charset="0"/>
              </a:rPr>
              <a:t>DLSR</a:t>
            </a:r>
            <a:r>
              <a:rPr kumimoji="0" lang="en-US" sz="1800" b="1" i="0" u="none" strike="noStrike" cap="none" normalizeH="0" baseline="0" dirty="0" smtClean="0">
                <a:ln>
                  <a:noFill/>
                </a:ln>
                <a:solidFill>
                  <a:schemeClr val="tx1"/>
                </a:solidFill>
                <a:effectLst/>
                <a:latin typeface="+mj-lt"/>
                <a:ea typeface="Calibri" pitchFamily="34" charset="0"/>
                <a:cs typeface="Times New Roman" pitchFamily="18" charset="0"/>
              </a:rPr>
              <a:t> R&amp;D</a:t>
            </a:r>
            <a:r>
              <a:rPr kumimoji="0" lang="en-US" sz="1800" b="1" i="0" u="none" strike="noStrike" cap="none" normalizeH="0" dirty="0" smtClean="0">
                <a:ln>
                  <a:noFill/>
                </a:ln>
                <a:solidFill>
                  <a:schemeClr val="tx1"/>
                </a:solidFill>
                <a:effectLst/>
                <a:latin typeface="+mj-lt"/>
                <a:ea typeface="Calibri" pitchFamily="34" charset="0"/>
                <a:cs typeface="Times New Roman" pitchFamily="18" charset="0"/>
              </a:rPr>
              <a:t> </a:t>
            </a:r>
            <a:r>
              <a:rPr kumimoji="0" lang="en-US" sz="1800" b="1" i="0" u="none" strike="noStrike" cap="none" normalizeH="0" baseline="0" dirty="0" smtClean="0">
                <a:ln>
                  <a:noFill/>
                </a:ln>
                <a:solidFill>
                  <a:schemeClr val="tx1"/>
                </a:solidFill>
                <a:effectLst/>
                <a:latin typeface="+mj-lt"/>
                <a:ea typeface="Calibri" pitchFamily="34" charset="0"/>
                <a:cs typeface="Times New Roman" pitchFamily="18" charset="0"/>
              </a:rPr>
              <a:t>study group</a:t>
            </a:r>
            <a:r>
              <a:rPr kumimoji="0" lang="en-US"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231775" lvl="1" indent="-6350" eaLnBrk="0" fontAlgn="base" hangingPunct="0">
              <a:spcBef>
                <a:spcPct val="0"/>
              </a:spcBef>
              <a:spcAft>
                <a:spcPts val="600"/>
              </a:spcAft>
              <a:tabLst>
                <a:tab pos="1143000" algn="l"/>
              </a:tabLst>
            </a:pPr>
            <a:r>
              <a:rPr lang="en-US" dirty="0" smtClean="0"/>
              <a:t>“R&amp;D for Diffraction Limited Storage Rings – A White Paper” </a:t>
            </a:r>
            <a:r>
              <a:rPr lang="en-US" sz="1600" dirty="0" smtClean="0"/>
              <a:t>– DRAFT rev 2-22-12</a:t>
            </a:r>
          </a:p>
          <a:p>
            <a:pPr lvl="1" eaLnBrk="0" fontAlgn="base" hangingPunct="0">
              <a:spcBef>
                <a:spcPct val="0"/>
              </a:spcBef>
              <a:spcAft>
                <a:spcPts val="600"/>
              </a:spcAft>
              <a:tabLst>
                <a:tab pos="1143000" algn="l"/>
              </a:tabLst>
            </a:pPr>
            <a:r>
              <a:rPr kumimoji="0" lang="en-US" sz="1600" b="1" i="0" u="none" strike="noStrike" cap="none" normalizeH="0" baseline="0" dirty="0" smtClean="0">
                <a:ln>
                  <a:noFill/>
                </a:ln>
                <a:solidFill>
                  <a:schemeClr val="tx1"/>
                </a:solidFill>
                <a:effectLst/>
                <a:latin typeface="+mj-lt"/>
                <a:ea typeface="Calibri" pitchFamily="34" charset="0"/>
                <a:cs typeface="Times New Roman" pitchFamily="18" charset="0"/>
              </a:rPr>
              <a:t>ANL/APS:</a:t>
            </a:r>
            <a:r>
              <a:rPr kumimoji="0" lang="en-US" sz="1600" i="0" u="none" strike="noStrike" cap="none" normalizeH="0" baseline="0" dirty="0" smtClean="0">
                <a:ln>
                  <a:noFill/>
                </a:ln>
                <a:solidFill>
                  <a:schemeClr val="tx1"/>
                </a:solidFill>
                <a:effectLst/>
                <a:latin typeface="+mj-lt"/>
                <a:ea typeface="Calibri" pitchFamily="34" charset="0"/>
                <a:cs typeface="Times New Roman" pitchFamily="18" charset="0"/>
              </a:rPr>
              <a:t>  M. Borland, L. Emery, R. Gerig, D. Haeffner, A. Xiao</a:t>
            </a:r>
            <a:endParaRPr kumimoji="0" lang="en-US" sz="1600" i="0" u="none" strike="noStrike" cap="none" normalizeH="0" baseline="0" dirty="0" smtClean="0">
              <a:ln>
                <a:noFill/>
              </a:ln>
              <a:solidFill>
                <a:schemeClr val="tx1"/>
              </a:solidFill>
              <a:effectLst/>
              <a:latin typeface="+mj-lt"/>
              <a:cs typeface="Arial" pitchFamily="34" charset="0"/>
            </a:endParaRPr>
          </a:p>
          <a:p>
            <a:pPr lvl="1" eaLnBrk="0" fontAlgn="base" hangingPunct="0">
              <a:spcBef>
                <a:spcPct val="0"/>
              </a:spcBef>
              <a:spcAft>
                <a:spcPts val="600"/>
              </a:spcAft>
              <a:tabLst>
                <a:tab pos="1143000" algn="l"/>
              </a:tabLst>
            </a:pPr>
            <a:r>
              <a:rPr kumimoji="0" lang="en-US" sz="1600" b="1" i="0" u="none" strike="noStrike" cap="none" normalizeH="0" baseline="0" dirty="0" smtClean="0">
                <a:ln>
                  <a:noFill/>
                </a:ln>
                <a:solidFill>
                  <a:schemeClr val="tx1"/>
                </a:solidFill>
                <a:effectLst/>
                <a:latin typeface="+mj-lt"/>
                <a:ea typeface="Calibri" pitchFamily="34" charset="0"/>
                <a:cs typeface="Times New Roman" pitchFamily="18" charset="0"/>
              </a:rPr>
              <a:t>BNL/NSLS:</a:t>
            </a:r>
            <a:r>
              <a:rPr kumimoji="0" lang="en-US" sz="1600" i="0" u="none" strike="noStrike" cap="none" normalizeH="0" baseline="0" dirty="0" smtClean="0">
                <a:ln>
                  <a:noFill/>
                </a:ln>
                <a:solidFill>
                  <a:schemeClr val="tx1"/>
                </a:solidFill>
                <a:effectLst/>
                <a:latin typeface="+mj-lt"/>
                <a:ea typeface="Calibri" pitchFamily="34" charset="0"/>
                <a:cs typeface="Times New Roman" pitchFamily="18" charset="0"/>
              </a:rPr>
              <a:t>  F. Willeke, …</a:t>
            </a:r>
            <a:endParaRPr kumimoji="0" lang="en-US" sz="1600" i="0" u="none" strike="noStrike" cap="none" normalizeH="0" baseline="0" dirty="0" smtClean="0">
              <a:ln>
                <a:noFill/>
              </a:ln>
              <a:solidFill>
                <a:schemeClr val="tx1"/>
              </a:solidFill>
              <a:effectLst/>
              <a:latin typeface="+mj-lt"/>
              <a:cs typeface="Arial" pitchFamily="34" charset="0"/>
            </a:endParaRPr>
          </a:p>
          <a:p>
            <a:pPr lvl="1" eaLnBrk="0" fontAlgn="base" hangingPunct="0">
              <a:spcBef>
                <a:spcPct val="0"/>
              </a:spcBef>
              <a:spcAft>
                <a:spcPts val="600"/>
              </a:spcAft>
              <a:tabLst>
                <a:tab pos="1143000" algn="l"/>
              </a:tabLst>
            </a:pPr>
            <a:r>
              <a:rPr kumimoji="0" lang="en-US" sz="1600" b="1" i="0" u="none" strike="noStrike" cap="none" normalizeH="0" baseline="0" dirty="0" smtClean="0">
                <a:ln>
                  <a:noFill/>
                </a:ln>
                <a:solidFill>
                  <a:schemeClr val="tx1"/>
                </a:solidFill>
                <a:effectLst/>
                <a:latin typeface="+mj-lt"/>
                <a:ea typeface="Calibri" pitchFamily="34" charset="0"/>
                <a:cs typeface="Times New Roman" pitchFamily="18" charset="0"/>
              </a:rPr>
              <a:t>LBNL/ALS:</a:t>
            </a:r>
            <a:r>
              <a:rPr kumimoji="0" lang="en-US" sz="1600" i="0" u="none" strike="noStrike" cap="none" normalizeH="0" baseline="0" dirty="0" smtClean="0">
                <a:ln>
                  <a:noFill/>
                </a:ln>
                <a:solidFill>
                  <a:schemeClr val="tx1"/>
                </a:solidFill>
                <a:effectLst/>
                <a:latin typeface="+mj-lt"/>
                <a:ea typeface="Calibri" pitchFamily="34" charset="0"/>
                <a:cs typeface="Times New Roman" pitchFamily="18" charset="0"/>
              </a:rPr>
              <a:t>  D. Robin, C. Steier</a:t>
            </a:r>
            <a:endParaRPr kumimoji="0" lang="en-US" sz="1600" i="0" u="none" strike="noStrike" cap="none" normalizeH="0" baseline="0" dirty="0" smtClean="0">
              <a:ln>
                <a:noFill/>
              </a:ln>
              <a:solidFill>
                <a:schemeClr val="tx1"/>
              </a:solidFill>
              <a:effectLst/>
              <a:latin typeface="+mj-lt"/>
              <a:cs typeface="Arial" pitchFamily="34" charset="0"/>
            </a:endParaRPr>
          </a:p>
          <a:p>
            <a:pPr lvl="1" eaLnBrk="0" fontAlgn="base" hangingPunct="0">
              <a:spcBef>
                <a:spcPct val="0"/>
              </a:spcBef>
              <a:spcAft>
                <a:spcPts val="1200"/>
              </a:spcAft>
              <a:tabLst>
                <a:tab pos="1143000" algn="l"/>
              </a:tabLst>
            </a:pPr>
            <a:r>
              <a:rPr kumimoji="0" lang="en-US" sz="1600" b="1" i="0" u="none" strike="noStrike" cap="none" normalizeH="0" baseline="0" dirty="0" smtClean="0">
                <a:ln>
                  <a:noFill/>
                </a:ln>
                <a:solidFill>
                  <a:schemeClr val="tx1"/>
                </a:solidFill>
                <a:effectLst/>
                <a:latin typeface="+mj-lt"/>
                <a:ea typeface="Calibri" pitchFamily="34" charset="0"/>
                <a:cs typeface="Times New Roman" pitchFamily="18" charset="0"/>
              </a:rPr>
              <a:t>SLAC/SSRL:</a:t>
            </a:r>
            <a:r>
              <a:rPr kumimoji="0" lang="en-US" sz="1600" i="0" u="none" strike="noStrike" cap="none" normalizeH="0" baseline="0" dirty="0" smtClean="0">
                <a:ln>
                  <a:noFill/>
                </a:ln>
                <a:solidFill>
                  <a:schemeClr val="tx1"/>
                </a:solidFill>
                <a:effectLst/>
                <a:latin typeface="+mj-lt"/>
                <a:ea typeface="Calibri" pitchFamily="34" charset="0"/>
                <a:cs typeface="Times New Roman" pitchFamily="18" charset="0"/>
              </a:rPr>
              <a:t>  K. Bane,</a:t>
            </a:r>
            <a:r>
              <a:rPr kumimoji="0" lang="en-US" sz="1600" i="0" u="none" strike="noStrike" cap="none" normalizeH="0" dirty="0" smtClean="0">
                <a:ln>
                  <a:noFill/>
                </a:ln>
                <a:solidFill>
                  <a:schemeClr val="tx1"/>
                </a:solidFill>
                <a:effectLst/>
                <a:latin typeface="+mj-lt"/>
                <a:ea typeface="Calibri" pitchFamily="34" charset="0"/>
                <a:cs typeface="Times New Roman" pitchFamily="18" charset="0"/>
              </a:rPr>
              <a:t> </a:t>
            </a:r>
            <a:r>
              <a:rPr kumimoji="0" lang="en-US" sz="1600" i="0" u="none" strike="noStrike" cap="none" normalizeH="0" baseline="0" dirty="0" smtClean="0">
                <a:ln>
                  <a:noFill/>
                </a:ln>
                <a:solidFill>
                  <a:schemeClr val="tx1"/>
                </a:solidFill>
                <a:effectLst/>
                <a:latin typeface="+mj-lt"/>
                <a:ea typeface="Calibri" pitchFamily="34" charset="0"/>
                <a:cs typeface="Times New Roman" pitchFamily="18" charset="0"/>
              </a:rPr>
              <a:t>Y. Cai, A</a:t>
            </a:r>
            <a:r>
              <a:rPr kumimoji="0" lang="en-US" sz="1600" b="0" i="0" u="none" strike="noStrike" cap="none" normalizeH="0" baseline="0" dirty="0" smtClean="0">
                <a:ln>
                  <a:noFill/>
                </a:ln>
                <a:solidFill>
                  <a:schemeClr val="tx1"/>
                </a:solidFill>
                <a:effectLst/>
                <a:latin typeface="+mj-lt"/>
                <a:ea typeface="Calibri" pitchFamily="34" charset="0"/>
                <a:cs typeface="Times New Roman" pitchFamily="18" charset="0"/>
              </a:rPr>
              <a:t>. Chao, R. Hettel, X. Huang, C.-C. Kao, Y. Nosochkov, T. Rabedeau, J. Safranek, M-H Wang</a:t>
            </a:r>
            <a:endParaRPr lang="en-US" sz="1600" dirty="0" smtClean="0">
              <a:latin typeface="+mj-lt"/>
              <a:cs typeface="Times New Roman" pitchFamily="18" charset="0"/>
            </a:endParaRPr>
          </a:p>
          <a:p>
            <a:pPr marL="0" marR="0" lvl="0" indent="0" algn="l" defTabSz="914400" rtl="0" eaLnBrk="0" fontAlgn="base" latinLnBrk="0" hangingPunct="0">
              <a:lnSpc>
                <a:spcPct val="100000"/>
              </a:lnSpc>
              <a:spcBef>
                <a:spcPct val="0"/>
              </a:spcBef>
              <a:spcAft>
                <a:spcPts val="600"/>
              </a:spcAft>
              <a:buClrTx/>
              <a:buSzTx/>
              <a:buFontTx/>
              <a:buNone/>
              <a:tabLst>
                <a:tab pos="1143000" algn="l"/>
              </a:tabLst>
            </a:pPr>
            <a:r>
              <a:rPr kumimoji="0" lang="en-US" b="1" i="0" u="none" strike="noStrike" cap="none" normalizeH="0" baseline="0" dirty="0" smtClean="0">
                <a:ln>
                  <a:noFill/>
                </a:ln>
                <a:solidFill>
                  <a:schemeClr val="accent2"/>
                </a:solidFill>
                <a:effectLst/>
                <a:latin typeface="+mj-lt"/>
                <a:cs typeface="Times New Roman" pitchFamily="18" charset="0"/>
              </a:rPr>
              <a:t>			More will join</a:t>
            </a:r>
            <a:endParaRPr kumimoji="0" lang="en-US" b="1" i="0" u="none" strike="noStrike" cap="none" normalizeH="0" baseline="0" dirty="0" smtClean="0">
              <a:ln>
                <a:noFill/>
              </a:ln>
              <a:solidFill>
                <a:schemeClr val="accent2"/>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2"/>
          <p:cNvSpPr>
            <a:spLocks noChangeArrowheads="1"/>
          </p:cNvSpPr>
          <p:nvPr/>
        </p:nvSpPr>
        <p:spPr bwMode="auto">
          <a:xfrm>
            <a:off x="0" y="211138"/>
            <a:ext cx="9144000" cy="523220"/>
          </a:xfrm>
          <a:prstGeom prst="rect">
            <a:avLst/>
          </a:prstGeom>
          <a:noFill/>
          <a:ln w="9525">
            <a:noFill/>
            <a:miter lim="800000"/>
            <a:headEnd/>
            <a:tailEnd/>
          </a:ln>
          <a:effectLst/>
        </p:spPr>
        <p:txBody>
          <a:bodyPr wrap="square">
            <a:spAutoFit/>
          </a:bodyPr>
          <a:lstStyle/>
          <a:p>
            <a:pPr defTabSz="1541463">
              <a:tabLst>
                <a:tab pos="463550" algn="l"/>
              </a:tabLst>
            </a:pPr>
            <a:r>
              <a:rPr lang="en-US" sz="2400" b="1" dirty="0" smtClean="0"/>
              <a:t>	</a:t>
            </a:r>
            <a:r>
              <a:rPr lang="en-US" sz="2800" b="1" dirty="0" smtClean="0">
                <a:latin typeface="Calibri" pitchFamily="34" charset="0"/>
                <a:ea typeface="Calibri" pitchFamily="34" charset="0"/>
                <a:cs typeface="Times New Roman" pitchFamily="18" charset="0"/>
              </a:rPr>
              <a:t>Ultimate Storage Rings – Design and R&amp;D </a:t>
            </a:r>
            <a:endParaRPr lang="en-US"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srcRect/>
          <a:stretch>
            <a:fillRect/>
          </a:stretch>
        </p:blipFill>
        <p:spPr bwMode="auto">
          <a:xfrm>
            <a:off x="1601788" y="1103313"/>
            <a:ext cx="5940425" cy="5068887"/>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5" name="Picture 3"/>
          <p:cNvPicPr>
            <a:picLocks noChangeAspect="1" noChangeArrowheads="1"/>
          </p:cNvPicPr>
          <p:nvPr/>
        </p:nvPicPr>
        <p:blipFill>
          <a:blip r:embed="rId2" cstate="print"/>
          <a:srcRect/>
          <a:stretch>
            <a:fillRect/>
          </a:stretch>
        </p:blipFill>
        <p:spPr bwMode="auto">
          <a:xfrm>
            <a:off x="1828800" y="17006"/>
            <a:ext cx="5334000" cy="676479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ChangeArrowheads="1"/>
          </p:cNvSpPr>
          <p:nvPr/>
        </p:nvSpPr>
        <p:spPr bwMode="auto">
          <a:xfrm>
            <a:off x="304800" y="1133103"/>
            <a:ext cx="8610600" cy="48474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ts val="300"/>
              </a:spcAft>
              <a:tabLst>
                <a:tab pos="457200" algn="l"/>
              </a:tabLst>
            </a:pPr>
            <a:r>
              <a:rPr kumimoji="0" lang="en-US"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Scientific applications:</a:t>
            </a:r>
            <a:r>
              <a:rPr kumimoji="0" lang="en-US" sz="11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p>
          <a:p>
            <a:pPr marL="225425" lvl="1" fontAlgn="base">
              <a:spcBef>
                <a:spcPct val="0"/>
              </a:spcBef>
              <a:spcAft>
                <a:spcPts val="300"/>
              </a:spcAft>
              <a:tabLst>
                <a:tab pos="231775" algn="l"/>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Photon research applications that motivate the need for USRs and can guide their design parameters need to be identified.  </a:t>
            </a:r>
            <a:endParaRPr kumimoji="0" lang="en-US" sz="1600" b="0" i="0" u="none" strike="noStrike" cap="none" normalizeH="0" baseline="0" dirty="0" smtClean="0">
              <a:ln>
                <a:noFill/>
              </a:ln>
              <a:solidFill>
                <a:schemeClr val="tx1"/>
              </a:solidFill>
              <a:effectLst/>
              <a:latin typeface="Calibri" pitchFamily="34" charset="0"/>
              <a:cs typeface="Calibri" pitchFamily="34" charset="0"/>
            </a:endParaRPr>
          </a:p>
          <a:p>
            <a:pPr eaLnBrk="0" fontAlgn="base" hangingPunct="0">
              <a:spcBef>
                <a:spcPct val="0"/>
              </a:spcBef>
              <a:spcAft>
                <a:spcPts val="300"/>
              </a:spcAft>
              <a:tabLst>
                <a:tab pos="457200" algn="l"/>
              </a:tabLst>
            </a:pPr>
            <a:r>
              <a:rPr kumimoji="0" lang="en-US"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Optimized ring parameters</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en-US" sz="11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p>
          <a:p>
            <a:pPr marL="225425" lvl="1" eaLnBrk="0" fontAlgn="base" hangingPunct="0">
              <a:spcBef>
                <a:spcPct val="0"/>
              </a:spcBef>
              <a:spcAft>
                <a:spcPts val="300"/>
              </a:spcAft>
              <a:tabLst>
                <a:tab pos="231775" algn="l"/>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Once potential scientific applications are identified, requisite photon beam parameters, including brightness, flux, spectrum, coherence, bunch length, etc., can be specified.  Following this, studies are required to optimize storage ring parameters and capabilities, including electron energy, circumference,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emittance</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insertion devices (IDs) and special operating modes, to meet science application goals and to maximize ring performance. </a:t>
            </a:r>
            <a:endParaRPr kumimoji="0" lang="en-US" sz="1600" b="0" i="0" u="none" strike="noStrike" cap="none" normalizeH="0" baseline="0" dirty="0" smtClean="0">
              <a:ln>
                <a:noFill/>
              </a:ln>
              <a:solidFill>
                <a:schemeClr val="tx1"/>
              </a:solidFill>
              <a:effectLst/>
              <a:latin typeface="Calibri" pitchFamily="34" charset="0"/>
              <a:cs typeface="Calibri" pitchFamily="34" charset="0"/>
            </a:endParaRPr>
          </a:p>
          <a:p>
            <a:pPr eaLnBrk="0" fontAlgn="base" hangingPunct="0">
              <a:spcBef>
                <a:spcPct val="0"/>
              </a:spcBef>
              <a:spcAft>
                <a:spcPts val="300"/>
              </a:spcAft>
              <a:tabLst>
                <a:tab pos="457200" algn="l"/>
              </a:tabLst>
            </a:pPr>
            <a:r>
              <a:rPr kumimoji="0" lang="en-US"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Lattice and geometry:</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p>
          <a:p>
            <a:pPr marL="225425" lvl="1" eaLnBrk="0" fontAlgn="base" hangingPunct="0">
              <a:spcBef>
                <a:spcPct val="0"/>
              </a:spcBef>
              <a:spcAft>
                <a:spcPts val="300"/>
              </a:spcAft>
              <a:tabLst>
                <a:tab pos="231775" algn="l"/>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The choice of lattice cell types together with analyses of sensitivity to errors and associated beam dynamics are dependent on the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emittance</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requirement, the number and lengths of straight sections for insertion devices and special components (e.g. long lasing IDs, bunch manipulation components, etc.), and the layout of photon beam lines and experimental halls. </a:t>
            </a:r>
          </a:p>
          <a:p>
            <a:pPr marL="225425" lvl="1" eaLnBrk="0" fontAlgn="base" hangingPunct="0">
              <a:spcBef>
                <a:spcPct val="0"/>
              </a:spcBef>
              <a:spcAft>
                <a:spcPts val="300"/>
              </a:spcAft>
              <a:tabLst>
                <a:tab pos="231775" algn="l"/>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Lattice geometries that consolidate ID straight sections in sub-sections of the total ring circumference, instead of distributing them evenly around the ring, could lead to reduced construction costs for beam line experimental halls for large circumference USRs  - a cost-benefit</a:t>
            </a:r>
            <a:r>
              <a:rPr kumimoji="0" lang="en-US" sz="1600" b="0" i="0" u="none" strike="noStrike" cap="none" normalizeH="0" dirty="0" smtClean="0">
                <a:ln>
                  <a:noFill/>
                </a:ln>
                <a:solidFill>
                  <a:schemeClr val="tx1"/>
                </a:solidFill>
                <a:effectLst/>
                <a:latin typeface="Calibri" pitchFamily="34" charset="0"/>
                <a:ea typeface="Calibri" pitchFamily="34" charset="0"/>
                <a:cs typeface="Calibri" pitchFamily="34" charset="0"/>
              </a:rPr>
              <a:t> trade-off with </a:t>
            </a:r>
            <a:r>
              <a:rPr kumimoji="0" lang="en-US" sz="1600" b="0" i="0" u="none" strike="noStrike" cap="none" normalizeH="0" dirty="0" err="1" smtClean="0">
                <a:ln>
                  <a:noFill/>
                </a:ln>
                <a:solidFill>
                  <a:schemeClr val="tx1"/>
                </a:solidFill>
                <a:effectLst/>
                <a:latin typeface="Calibri" pitchFamily="34" charset="0"/>
                <a:ea typeface="Calibri" pitchFamily="34" charset="0"/>
                <a:cs typeface="Calibri" pitchFamily="34" charset="0"/>
              </a:rPr>
              <a:t>emittance</a:t>
            </a:r>
            <a:r>
              <a:rPr kumimoji="0" lang="en-US" sz="1600" b="0" i="0" u="none" strike="noStrike" cap="none" normalizeH="0" dirty="0" smtClean="0">
                <a:ln>
                  <a:noFill/>
                </a:ln>
                <a:solidFill>
                  <a:schemeClr val="tx1"/>
                </a:solidFill>
                <a:effectLst/>
                <a:latin typeface="Calibri" pitchFamily="34" charset="0"/>
                <a:ea typeface="Calibri" pitchFamily="34" charset="0"/>
                <a:cs typeface="Calibri" pitchFamily="34" charset="0"/>
              </a:rPr>
              <a:t>.</a:t>
            </a:r>
          </a:p>
        </p:txBody>
      </p:sp>
      <p:sp>
        <p:nvSpPr>
          <p:cNvPr id="51204" name="Rectangle 4"/>
          <p:cNvSpPr>
            <a:spLocks noChangeArrowheads="1"/>
          </p:cNvSpPr>
          <p:nvPr/>
        </p:nvSpPr>
        <p:spPr bwMode="auto">
          <a:xfrm>
            <a:off x="457200" y="45720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 name="Rectangle 12"/>
          <p:cNvSpPr>
            <a:spLocks noChangeArrowheads="1"/>
          </p:cNvSpPr>
          <p:nvPr/>
        </p:nvSpPr>
        <p:spPr bwMode="auto">
          <a:xfrm>
            <a:off x="0" y="211138"/>
            <a:ext cx="9144000" cy="523220"/>
          </a:xfrm>
          <a:prstGeom prst="rect">
            <a:avLst/>
          </a:prstGeom>
          <a:noFill/>
          <a:ln w="9525">
            <a:noFill/>
            <a:miter lim="800000"/>
            <a:headEnd/>
            <a:tailEnd/>
          </a:ln>
          <a:effectLst/>
        </p:spPr>
        <p:txBody>
          <a:bodyPr wrap="square">
            <a:spAutoFit/>
          </a:bodyPr>
          <a:lstStyle/>
          <a:p>
            <a:pPr defTabSz="1541463">
              <a:tabLst>
                <a:tab pos="463550" algn="l"/>
              </a:tabLst>
            </a:pPr>
            <a:r>
              <a:rPr lang="en-US" sz="2400" b="1" dirty="0" smtClean="0"/>
              <a:t>	R&amp;D for Diffraction Limited </a:t>
            </a:r>
            <a:r>
              <a:rPr lang="en-US" sz="2800" b="1" dirty="0" smtClean="0">
                <a:latin typeface="Calibri" pitchFamily="34" charset="0"/>
                <a:ea typeface="Calibri" pitchFamily="34" charset="0"/>
                <a:cs typeface="Times New Roman" pitchFamily="18" charset="0"/>
              </a:rPr>
              <a:t>Storage Rings </a:t>
            </a:r>
            <a:endParaRPr lang="en-US" sz="2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066800"/>
            <a:ext cx="8610600" cy="5309146"/>
          </a:xfrm>
          <a:prstGeom prst="rect">
            <a:avLst/>
          </a:prstGeom>
        </p:spPr>
        <p:txBody>
          <a:bodyPr wrap="square">
            <a:spAutoFit/>
          </a:bodyPr>
          <a:lstStyle/>
          <a:p>
            <a:pPr eaLnBrk="0" fontAlgn="base" hangingPunct="0">
              <a:spcBef>
                <a:spcPct val="0"/>
              </a:spcBef>
              <a:spcAft>
                <a:spcPts val="300"/>
              </a:spcAft>
              <a:tabLst>
                <a:tab pos="457200" algn="l"/>
              </a:tabLst>
            </a:pPr>
            <a:r>
              <a:rPr lang="en-US" b="1" dirty="0" smtClean="0">
                <a:latin typeface="Calibri" pitchFamily="34" charset="0"/>
                <a:ea typeface="Calibri" pitchFamily="34" charset="0"/>
                <a:cs typeface="Calibri" pitchFamily="34" charset="0"/>
              </a:rPr>
              <a:t>Dynamic acceptance: </a:t>
            </a:r>
            <a:r>
              <a:rPr lang="en-US" dirty="0" smtClean="0">
                <a:latin typeface="Calibri" pitchFamily="34" charset="0"/>
                <a:ea typeface="Calibri" pitchFamily="34" charset="0"/>
                <a:cs typeface="Calibri" pitchFamily="34" charset="0"/>
              </a:rPr>
              <a:t> </a:t>
            </a:r>
          </a:p>
          <a:p>
            <a:pPr marL="225425" lvl="1" eaLnBrk="0" fontAlgn="base" hangingPunct="0">
              <a:spcBef>
                <a:spcPct val="0"/>
              </a:spcBef>
              <a:spcAft>
                <a:spcPts val="300"/>
              </a:spcAft>
              <a:tabLst>
                <a:tab pos="231775" algn="l"/>
              </a:tabLst>
            </a:pPr>
            <a:r>
              <a:rPr lang="en-US" sz="1600" dirty="0" smtClean="0">
                <a:latin typeface="Calibri" pitchFamily="34" charset="0"/>
                <a:ea typeface="Calibri" pitchFamily="34" charset="0"/>
                <a:cs typeface="Calibri" pitchFamily="34" charset="0"/>
              </a:rPr>
              <a:t>The very strong focusing required for low </a:t>
            </a:r>
            <a:r>
              <a:rPr lang="en-US" sz="1600" dirty="0" err="1" smtClean="0">
                <a:latin typeface="Calibri" pitchFamily="34" charset="0"/>
                <a:ea typeface="Calibri" pitchFamily="34" charset="0"/>
                <a:cs typeface="Calibri" pitchFamily="34" charset="0"/>
              </a:rPr>
              <a:t>emittance</a:t>
            </a:r>
            <a:r>
              <a:rPr lang="en-US" sz="1600" dirty="0" smtClean="0">
                <a:latin typeface="Calibri" pitchFamily="34" charset="0"/>
                <a:ea typeface="Calibri" pitchFamily="34" charset="0"/>
                <a:cs typeface="Calibri" pitchFamily="34" charset="0"/>
              </a:rPr>
              <a:t> introduces large chromatic aberrations in the lattice that must be corrected using strong </a:t>
            </a:r>
            <a:r>
              <a:rPr lang="en-US" sz="1600" dirty="0" err="1" smtClean="0">
                <a:latin typeface="Calibri" pitchFamily="34" charset="0"/>
                <a:ea typeface="Calibri" pitchFamily="34" charset="0"/>
                <a:cs typeface="Calibri" pitchFamily="34" charset="0"/>
              </a:rPr>
              <a:t>sextupoles</a:t>
            </a:r>
            <a:r>
              <a:rPr lang="en-US" sz="1600" dirty="0" smtClean="0">
                <a:latin typeface="Calibri" pitchFamily="34" charset="0"/>
                <a:ea typeface="Calibri" pitchFamily="34" charset="0"/>
                <a:cs typeface="Calibri" pitchFamily="34" charset="0"/>
              </a:rPr>
              <a:t> and consequent resonance driving terms that reduce dynamic and momentum acceptance. </a:t>
            </a:r>
            <a:endParaRPr lang="en-US" sz="1100" dirty="0" smtClean="0">
              <a:latin typeface="Arial" pitchFamily="34" charset="0"/>
              <a:cs typeface="Arial" pitchFamily="34" charset="0"/>
            </a:endParaRPr>
          </a:p>
          <a:p>
            <a:pPr eaLnBrk="0" fontAlgn="base" hangingPunct="0">
              <a:spcBef>
                <a:spcPct val="0"/>
              </a:spcBef>
              <a:spcAft>
                <a:spcPts val="300"/>
              </a:spcAft>
              <a:tabLst>
                <a:tab pos="457200" algn="l"/>
              </a:tabLst>
            </a:pPr>
            <a:r>
              <a:rPr lang="en-US" b="1" dirty="0" smtClean="0">
                <a:latin typeface="Calibri" pitchFamily="34" charset="0"/>
                <a:ea typeface="Calibri" pitchFamily="34" charset="0"/>
                <a:cs typeface="Calibri" pitchFamily="34" charset="0"/>
              </a:rPr>
              <a:t>Longitudinal </a:t>
            </a:r>
            <a:r>
              <a:rPr lang="en-US" b="1" dirty="0" err="1" smtClean="0">
                <a:latin typeface="Calibri" pitchFamily="34" charset="0"/>
                <a:ea typeface="Calibri" pitchFamily="34" charset="0"/>
                <a:cs typeface="Calibri" pitchFamily="34" charset="0"/>
              </a:rPr>
              <a:t>emittance</a:t>
            </a:r>
            <a:r>
              <a:rPr lang="en-US" b="1" dirty="0" smtClean="0">
                <a:latin typeface="Calibri" pitchFamily="34" charset="0"/>
                <a:ea typeface="Calibri" pitchFamily="34" charset="0"/>
                <a:cs typeface="Calibri" pitchFamily="34" charset="0"/>
              </a:rPr>
              <a:t>/energy spread:</a:t>
            </a:r>
          </a:p>
          <a:p>
            <a:pPr marL="225425" lvl="1" eaLnBrk="0" fontAlgn="base" hangingPunct="0">
              <a:spcBef>
                <a:spcPct val="0"/>
              </a:spcBef>
              <a:spcAft>
                <a:spcPts val="300"/>
              </a:spcAft>
              <a:tabLst>
                <a:tab pos="231775" algn="l"/>
              </a:tabLst>
            </a:pPr>
            <a:r>
              <a:rPr lang="en-US" sz="1600" dirty="0" smtClean="0">
                <a:latin typeface="Calibri" pitchFamily="34" charset="0"/>
                <a:ea typeface="Calibri" pitchFamily="34" charset="0"/>
                <a:cs typeface="Calibri" pitchFamily="34" charset="0"/>
              </a:rPr>
              <a:t>Can energy spread be reduced by cooling, beam manipulation, etc.?</a:t>
            </a:r>
          </a:p>
          <a:p>
            <a:pPr eaLnBrk="0" fontAlgn="base" hangingPunct="0">
              <a:spcBef>
                <a:spcPct val="0"/>
              </a:spcBef>
              <a:spcAft>
                <a:spcPts val="300"/>
              </a:spcAft>
              <a:tabLst>
                <a:tab pos="457200" algn="l"/>
              </a:tabLst>
            </a:pPr>
            <a:r>
              <a:rPr lang="en-US" b="1" dirty="0" smtClean="0">
                <a:latin typeface="Calibri" pitchFamily="34" charset="0"/>
                <a:ea typeface="Calibri" pitchFamily="34" charset="0"/>
                <a:cs typeface="Calibri" pitchFamily="34" charset="0"/>
              </a:rPr>
              <a:t>Collective effects and lifetime: </a:t>
            </a:r>
            <a:r>
              <a:rPr lang="en-US" dirty="0" smtClean="0">
                <a:latin typeface="Calibri" pitchFamily="34" charset="0"/>
                <a:ea typeface="Calibri" pitchFamily="34" charset="0"/>
                <a:cs typeface="Calibri" pitchFamily="34" charset="0"/>
              </a:rPr>
              <a:t> </a:t>
            </a:r>
          </a:p>
          <a:p>
            <a:pPr marL="225425" lvl="1" eaLnBrk="0" fontAlgn="base" hangingPunct="0">
              <a:spcBef>
                <a:spcPct val="0"/>
              </a:spcBef>
              <a:spcAft>
                <a:spcPts val="300"/>
              </a:spcAft>
              <a:tabLst>
                <a:tab pos="231775" algn="l"/>
              </a:tabLst>
            </a:pPr>
            <a:r>
              <a:rPr lang="en-US" sz="1600" dirty="0" smtClean="0">
                <a:latin typeface="Calibri" pitchFamily="34" charset="0"/>
                <a:ea typeface="Calibri" pitchFamily="34" charset="0"/>
                <a:cs typeface="Calibri" pitchFamily="34" charset="0"/>
              </a:rPr>
              <a:t>Studies are required to develop accurate models for </a:t>
            </a:r>
            <a:r>
              <a:rPr lang="en-US" sz="1600" dirty="0" err="1" smtClean="0">
                <a:latin typeface="Calibri" pitchFamily="34" charset="0"/>
                <a:ea typeface="Calibri" pitchFamily="34" charset="0"/>
                <a:cs typeface="Calibri" pitchFamily="34" charset="0"/>
              </a:rPr>
              <a:t>intrabeam</a:t>
            </a:r>
            <a:r>
              <a:rPr lang="en-US" sz="1600" dirty="0" smtClean="0">
                <a:latin typeface="Calibri" pitchFamily="34" charset="0"/>
                <a:ea typeface="Calibri" pitchFamily="34" charset="0"/>
                <a:cs typeface="Calibri" pitchFamily="34" charset="0"/>
              </a:rPr>
              <a:t> scattering (IBS), ring impedances, coherent synchrotron radiation impedances, ion and electron cloud accumulation and their effects on beam dynamics, instabilities and lifetime and how to mitigate associated problems. </a:t>
            </a:r>
            <a:endParaRPr lang="en-US" sz="1600" dirty="0" smtClean="0">
              <a:latin typeface="Calibri" pitchFamily="34" charset="0"/>
              <a:cs typeface="Calibri" pitchFamily="34" charset="0"/>
            </a:endParaRPr>
          </a:p>
          <a:p>
            <a:pPr eaLnBrk="0" fontAlgn="base" hangingPunct="0">
              <a:spcBef>
                <a:spcPct val="0"/>
              </a:spcBef>
              <a:spcAft>
                <a:spcPts val="300"/>
              </a:spcAft>
              <a:tabLst>
                <a:tab pos="457200" algn="l"/>
              </a:tabLst>
            </a:pPr>
            <a:r>
              <a:rPr lang="en-US" b="1" dirty="0" smtClean="0">
                <a:latin typeface="Calibri" pitchFamily="34" charset="0"/>
                <a:ea typeface="Calibri" pitchFamily="34" charset="0"/>
                <a:cs typeface="Calibri" pitchFamily="34" charset="0"/>
              </a:rPr>
              <a:t>Round beams:</a:t>
            </a:r>
            <a:r>
              <a:rPr lang="en-US" dirty="0" smtClean="0">
                <a:latin typeface="Calibri" pitchFamily="34" charset="0"/>
                <a:ea typeface="Calibri" pitchFamily="34" charset="0"/>
                <a:cs typeface="Calibri" pitchFamily="34" charset="0"/>
              </a:rPr>
              <a:t>  </a:t>
            </a:r>
          </a:p>
          <a:p>
            <a:pPr marL="225425" lvl="1" eaLnBrk="0" fontAlgn="base" hangingPunct="0">
              <a:spcBef>
                <a:spcPct val="0"/>
              </a:spcBef>
              <a:spcAft>
                <a:spcPts val="300"/>
              </a:spcAft>
              <a:tabLst>
                <a:tab pos="457200" algn="l"/>
              </a:tabLst>
            </a:pPr>
            <a:r>
              <a:rPr lang="en-US" sz="1600" dirty="0" smtClean="0">
                <a:latin typeface="Calibri" pitchFamily="34" charset="0"/>
                <a:ea typeface="Calibri" pitchFamily="34" charset="0"/>
                <a:cs typeface="Calibri" pitchFamily="34" charset="0"/>
              </a:rPr>
              <a:t>Studies are required to determine the best way to produce oval or round beams other than coupling resonance since that might impair injection or create difficulties in correcting the lattice.   </a:t>
            </a:r>
            <a:endParaRPr lang="en-US" sz="1600" dirty="0" smtClean="0">
              <a:latin typeface="Calibri" pitchFamily="34" charset="0"/>
              <a:cs typeface="Calibri" pitchFamily="34" charset="0"/>
            </a:endParaRPr>
          </a:p>
          <a:p>
            <a:pPr eaLnBrk="0" fontAlgn="base" hangingPunct="0">
              <a:spcBef>
                <a:spcPct val="0"/>
              </a:spcBef>
              <a:spcAft>
                <a:spcPts val="300"/>
              </a:spcAft>
              <a:tabLst>
                <a:tab pos="457200" algn="l"/>
              </a:tabLst>
            </a:pPr>
            <a:r>
              <a:rPr lang="en-US" b="1" dirty="0" smtClean="0">
                <a:latin typeface="Calibri" pitchFamily="34" charset="0"/>
                <a:ea typeface="Calibri" pitchFamily="34" charset="0"/>
                <a:cs typeface="Calibri" pitchFamily="34" charset="0"/>
              </a:rPr>
              <a:t>Injection:</a:t>
            </a:r>
            <a:r>
              <a:rPr lang="en-US" sz="1600" b="1" dirty="0" smtClean="0">
                <a:latin typeface="Calibri" pitchFamily="34" charset="0"/>
                <a:ea typeface="Calibri" pitchFamily="34" charset="0"/>
                <a:cs typeface="Calibri" pitchFamily="34" charset="0"/>
              </a:rPr>
              <a:t> </a:t>
            </a:r>
            <a:r>
              <a:rPr lang="en-US" sz="1600" dirty="0" smtClean="0">
                <a:latin typeface="Calibri" pitchFamily="34" charset="0"/>
                <a:ea typeface="Calibri" pitchFamily="34" charset="0"/>
                <a:cs typeface="Calibri" pitchFamily="34" charset="0"/>
              </a:rPr>
              <a:t> </a:t>
            </a:r>
          </a:p>
          <a:p>
            <a:pPr marL="225425" lvl="1" eaLnBrk="0" fontAlgn="base" hangingPunct="0">
              <a:spcBef>
                <a:spcPct val="0"/>
              </a:spcBef>
              <a:spcAft>
                <a:spcPts val="300"/>
              </a:spcAft>
              <a:tabLst>
                <a:tab pos="231775" algn="l"/>
              </a:tabLst>
            </a:pPr>
            <a:r>
              <a:rPr lang="en-US" sz="1600" dirty="0" smtClean="0">
                <a:latin typeface="Calibri" pitchFamily="34" charset="0"/>
                <a:ea typeface="Calibri" pitchFamily="34" charset="0"/>
                <a:cs typeface="Calibri" pitchFamily="34" charset="0"/>
              </a:rPr>
              <a:t>On-axis injection schemes, including the possible use of accumulator rings, should be investigated.  Such schemes may require kickers having very fast rise- and fall-times and very flat-top waveforms and possibly accumulator rings that can also serve as booster synchrotrons for injection.  Some aspects of on-axis injection can be tested in existing machines.</a:t>
            </a:r>
          </a:p>
          <a:p>
            <a:pPr marL="6350" lvl="1" eaLnBrk="0" fontAlgn="base" hangingPunct="0">
              <a:spcBef>
                <a:spcPct val="0"/>
              </a:spcBef>
              <a:spcAft>
                <a:spcPts val="300"/>
              </a:spcAft>
              <a:tabLst>
                <a:tab pos="0" algn="l"/>
              </a:tabLst>
            </a:pPr>
            <a:r>
              <a:rPr lang="en-US" sz="1600" dirty="0" smtClean="0">
                <a:latin typeface="Calibri" pitchFamily="34" charset="0"/>
                <a:ea typeface="Calibri" pitchFamily="34" charset="0"/>
                <a:cs typeface="Calibri" pitchFamily="34" charset="0"/>
              </a:rPr>
              <a:t>  </a:t>
            </a:r>
            <a:endParaRPr lang="en-US" sz="1600" dirty="0" smtClean="0">
              <a:latin typeface="Arial" pitchFamily="34" charset="0"/>
              <a:cs typeface="Arial" pitchFamily="34" charset="0"/>
            </a:endParaRPr>
          </a:p>
        </p:txBody>
      </p:sp>
      <p:sp>
        <p:nvSpPr>
          <p:cNvPr id="4" name="Rectangle 12"/>
          <p:cNvSpPr>
            <a:spLocks noChangeArrowheads="1"/>
          </p:cNvSpPr>
          <p:nvPr/>
        </p:nvSpPr>
        <p:spPr bwMode="auto">
          <a:xfrm>
            <a:off x="0" y="211138"/>
            <a:ext cx="9144000" cy="523220"/>
          </a:xfrm>
          <a:prstGeom prst="rect">
            <a:avLst/>
          </a:prstGeom>
          <a:noFill/>
          <a:ln w="9525">
            <a:noFill/>
            <a:miter lim="800000"/>
            <a:headEnd/>
            <a:tailEnd/>
          </a:ln>
          <a:effectLst/>
        </p:spPr>
        <p:txBody>
          <a:bodyPr wrap="square">
            <a:spAutoFit/>
          </a:bodyPr>
          <a:lstStyle/>
          <a:p>
            <a:pPr defTabSz="1541463">
              <a:tabLst>
                <a:tab pos="463550" algn="l"/>
              </a:tabLst>
            </a:pPr>
            <a:r>
              <a:rPr lang="en-US" sz="2400" b="1" dirty="0" smtClean="0"/>
              <a:t>	R&amp;D for Diffraction Limited </a:t>
            </a:r>
            <a:r>
              <a:rPr lang="en-US" sz="2800" b="1" dirty="0" smtClean="0">
                <a:latin typeface="Calibri" pitchFamily="34" charset="0"/>
                <a:ea typeface="Calibri" pitchFamily="34" charset="0"/>
                <a:cs typeface="Times New Roman" pitchFamily="18" charset="0"/>
              </a:rPr>
              <a:t>Storage Rings – cont. </a:t>
            </a:r>
            <a:endParaRPr lang="en-US" sz="2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ChangeArrowheads="1"/>
          </p:cNvSpPr>
          <p:nvPr/>
        </p:nvSpPr>
        <p:spPr bwMode="auto">
          <a:xfrm>
            <a:off x="304800" y="1123176"/>
            <a:ext cx="8686800"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ts val="300"/>
              </a:spcAft>
              <a:tabLst>
                <a:tab pos="457200" algn="l"/>
              </a:tabLst>
            </a:pPr>
            <a:r>
              <a:rPr lang="en-US" b="1" dirty="0" smtClean="0">
                <a:latin typeface="Calibri" pitchFamily="34" charset="0"/>
                <a:ea typeface="Calibri" pitchFamily="34" charset="0"/>
                <a:cs typeface="Calibri" pitchFamily="34" charset="0"/>
              </a:rPr>
              <a:t>Special operating modes:</a:t>
            </a:r>
            <a:r>
              <a:rPr lang="en-US" dirty="0" smtClean="0">
                <a:latin typeface="Calibri" pitchFamily="34" charset="0"/>
                <a:ea typeface="Calibri" pitchFamily="34" charset="0"/>
                <a:cs typeface="Calibri" pitchFamily="34" charset="0"/>
              </a:rPr>
              <a:t> </a:t>
            </a:r>
          </a:p>
          <a:p>
            <a:pPr marL="225425" lvl="1" eaLnBrk="0" fontAlgn="base" hangingPunct="0">
              <a:spcBef>
                <a:spcPct val="0"/>
              </a:spcBef>
              <a:spcAft>
                <a:spcPts val="300"/>
              </a:spcAft>
              <a:tabLst>
                <a:tab pos="231775" algn="l"/>
              </a:tabLst>
            </a:pPr>
            <a:r>
              <a:rPr lang="en-US" sz="1600" dirty="0" smtClean="0">
                <a:latin typeface="Calibri" pitchFamily="34" charset="0"/>
                <a:ea typeface="Calibri" pitchFamily="34" charset="0"/>
                <a:cs typeface="Calibri" pitchFamily="34" charset="0"/>
              </a:rPr>
              <a:t>More detailed study is needed to evaluate the possibilities of the short bunch, high peak </a:t>
            </a:r>
            <a:r>
              <a:rPr lang="en-US" sz="1600" dirty="0" err="1" smtClean="0">
                <a:latin typeface="Calibri" pitchFamily="34" charset="0"/>
                <a:ea typeface="Calibri" pitchFamily="34" charset="0"/>
                <a:cs typeface="Calibri" pitchFamily="34" charset="0"/>
              </a:rPr>
              <a:t>current,tailored</a:t>
            </a:r>
            <a:r>
              <a:rPr lang="en-US" sz="1600" dirty="0" smtClean="0">
                <a:latin typeface="Calibri" pitchFamily="34" charset="0"/>
                <a:ea typeface="Calibri" pitchFamily="34" charset="0"/>
                <a:cs typeface="Calibri" pitchFamily="34" charset="0"/>
              </a:rPr>
              <a:t> bunch, few-turn and lasing modes of operation. </a:t>
            </a:r>
            <a:endParaRPr lang="en-US" sz="1600" dirty="0" smtClean="0">
              <a:latin typeface="Calibri" pitchFamily="34" charset="0"/>
              <a:cs typeface="Calibri" pitchFamily="34" charset="0"/>
            </a:endParaRPr>
          </a:p>
          <a:p>
            <a:pPr eaLnBrk="0" fontAlgn="base" hangingPunct="0">
              <a:spcBef>
                <a:spcPct val="0"/>
              </a:spcBef>
              <a:spcAft>
                <a:spcPts val="300"/>
              </a:spcAft>
              <a:tabLst>
                <a:tab pos="457200" algn="l"/>
              </a:tabLst>
            </a:pPr>
            <a:r>
              <a:rPr lang="en-US" b="1" dirty="0" smtClean="0">
                <a:latin typeface="Calibri" pitchFamily="34" charset="0"/>
                <a:ea typeface="Calibri" pitchFamily="34" charset="0"/>
                <a:cs typeface="Calibri" pitchFamily="34" charset="0"/>
              </a:rPr>
              <a:t>Code development and benchmarking:</a:t>
            </a:r>
            <a:r>
              <a:rPr lang="en-US" dirty="0" smtClean="0">
                <a:latin typeface="Calibri" pitchFamily="34" charset="0"/>
                <a:ea typeface="Calibri" pitchFamily="34" charset="0"/>
                <a:cs typeface="Calibri" pitchFamily="34" charset="0"/>
              </a:rPr>
              <a:t>  </a:t>
            </a:r>
          </a:p>
          <a:p>
            <a:pPr marL="225425" lvl="1" eaLnBrk="0" fontAlgn="base" hangingPunct="0">
              <a:spcBef>
                <a:spcPct val="0"/>
              </a:spcBef>
              <a:spcAft>
                <a:spcPts val="300"/>
              </a:spcAft>
              <a:tabLst>
                <a:tab pos="231775" algn="l"/>
              </a:tabLst>
            </a:pPr>
            <a:r>
              <a:rPr lang="en-US" sz="1600" dirty="0" smtClean="0">
                <a:latin typeface="Calibri" pitchFamily="34" charset="0"/>
                <a:ea typeface="Calibri" pitchFamily="34" charset="0"/>
                <a:cs typeface="Calibri" pitchFamily="34" charset="0"/>
              </a:rPr>
              <a:t>Computer codes are needed that provide integrated optimization of lattice and collective effects, that accurately represent the magnetic field interference in closely-spaced magnets, and that accurately simulate beam impedances for short bunches.  Codes should be benchmarked with experiments on existing machines, perhaps operated in unusual modes that mimic aspects of USRs.</a:t>
            </a:r>
            <a:endParaRPr lang="en-US" sz="1600"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ts val="300"/>
              </a:spcAft>
              <a:buClrTx/>
              <a:buSzTx/>
              <a:buFontTx/>
              <a:buNone/>
              <a:tabLst>
                <a:tab pos="457200" algn="l"/>
              </a:tabLst>
            </a:pPr>
            <a:r>
              <a:rPr kumimoji="0" lang="en-US"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Accelerator systems and components: </a:t>
            </a:r>
            <a:r>
              <a:rPr kumimoji="0" lang="en-US"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p>
          <a:p>
            <a:pPr marL="225425" lvl="1" eaLnBrk="0" fontAlgn="base" hangingPunct="0">
              <a:spcBef>
                <a:spcPct val="0"/>
              </a:spcBef>
              <a:spcAft>
                <a:spcPts val="300"/>
              </a:spcAft>
              <a:tabLst>
                <a:tab pos="231775" algn="l"/>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The extremely low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emittance</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and large circumference of USRs presents challenges for magnet and vacuum chamber design together with highly stable support systems, bunch lengthening/shortening and beam manipulation RF systems, advanced low level RF systems fast kickers and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pulsers</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precision electron orbit and photon beam trajectory feedback systems,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multibunch</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feedback systems, and advanced beam diagnostics. </a:t>
            </a:r>
          </a:p>
          <a:p>
            <a:pPr eaLnBrk="0" fontAlgn="base" hangingPunct="0">
              <a:spcBef>
                <a:spcPct val="0"/>
              </a:spcBef>
              <a:spcAft>
                <a:spcPts val="300"/>
              </a:spcAft>
              <a:tabLst>
                <a:tab pos="457200" algn="l"/>
              </a:tabLst>
            </a:pPr>
            <a:r>
              <a:rPr lang="en-US" b="1" dirty="0" smtClean="0">
                <a:latin typeface="Calibri" pitchFamily="34" charset="0"/>
                <a:ea typeface="Calibri" pitchFamily="34" charset="0"/>
                <a:cs typeface="Calibri" pitchFamily="34" charset="0"/>
              </a:rPr>
              <a:t>Value engineering:</a:t>
            </a:r>
            <a:r>
              <a:rPr lang="en-US" dirty="0" smtClean="0">
                <a:latin typeface="Calibri" pitchFamily="34" charset="0"/>
                <a:ea typeface="Calibri" pitchFamily="34" charset="0"/>
                <a:cs typeface="Calibri" pitchFamily="34" charset="0"/>
              </a:rPr>
              <a:t>  </a:t>
            </a:r>
          </a:p>
          <a:p>
            <a:pPr marL="231775" lvl="1" eaLnBrk="0" fontAlgn="base" hangingPunct="0">
              <a:spcBef>
                <a:spcPct val="0"/>
              </a:spcBef>
              <a:spcAft>
                <a:spcPts val="300"/>
              </a:spcAft>
              <a:tabLst>
                <a:tab pos="231775" algn="l"/>
              </a:tabLst>
            </a:pPr>
            <a:r>
              <a:rPr lang="en-US" sz="1600" dirty="0" smtClean="0">
                <a:latin typeface="Calibri" pitchFamily="34" charset="0"/>
                <a:ea typeface="Calibri" pitchFamily="34" charset="0"/>
                <a:cs typeface="Calibri" pitchFamily="34" charset="0"/>
              </a:rPr>
              <a:t>Ways to maximize performance and minimize costs for large USR facilities are needed for all accelerator and beam line systems, as well as conventional facilities that include accelerator tunnel, beam line experimental halls, office buildings, temperature control systems and other utilities. </a:t>
            </a:r>
            <a:endParaRPr kumimoji="0" lang="en-US" sz="1600" b="0" i="0" u="none" strike="noStrike" cap="none" normalizeH="0" baseline="0" dirty="0" smtClean="0">
              <a:ln>
                <a:noFill/>
              </a:ln>
              <a:solidFill>
                <a:schemeClr val="tx1"/>
              </a:solidFill>
              <a:effectLst/>
              <a:latin typeface="Calibri" pitchFamily="34" charset="0"/>
              <a:cs typeface="Calibri" pitchFamily="34" charset="0"/>
            </a:endParaRPr>
          </a:p>
          <a:p>
            <a:pPr eaLnBrk="0" fontAlgn="base" hangingPunct="0">
              <a:spcBef>
                <a:spcPct val="0"/>
              </a:spcBef>
              <a:spcAft>
                <a:spcPct val="0"/>
              </a:spcAft>
              <a:buFontTx/>
              <a:buChar char="•"/>
              <a:tabLst>
                <a:tab pos="457200" algn="l"/>
              </a:tabLst>
            </a:pPr>
            <a:endParaRPr kumimoji="0" lang="en-US" sz="16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4" name="Rectangle 12"/>
          <p:cNvSpPr>
            <a:spLocks noChangeArrowheads="1"/>
          </p:cNvSpPr>
          <p:nvPr/>
        </p:nvSpPr>
        <p:spPr bwMode="auto">
          <a:xfrm>
            <a:off x="0" y="211138"/>
            <a:ext cx="9144000" cy="523220"/>
          </a:xfrm>
          <a:prstGeom prst="rect">
            <a:avLst/>
          </a:prstGeom>
          <a:noFill/>
          <a:ln w="9525">
            <a:noFill/>
            <a:miter lim="800000"/>
            <a:headEnd/>
            <a:tailEnd/>
          </a:ln>
          <a:effectLst/>
        </p:spPr>
        <p:txBody>
          <a:bodyPr wrap="square">
            <a:spAutoFit/>
          </a:bodyPr>
          <a:lstStyle/>
          <a:p>
            <a:pPr defTabSz="1541463">
              <a:tabLst>
                <a:tab pos="463550" algn="l"/>
              </a:tabLst>
            </a:pPr>
            <a:r>
              <a:rPr lang="en-US" sz="2400" b="1" dirty="0" smtClean="0"/>
              <a:t>	R&amp;D for Diffraction Limited </a:t>
            </a:r>
            <a:r>
              <a:rPr lang="en-US" sz="2800" b="1" dirty="0" smtClean="0">
                <a:latin typeface="Calibri" pitchFamily="34" charset="0"/>
                <a:ea typeface="Calibri" pitchFamily="34" charset="0"/>
                <a:cs typeface="Times New Roman" pitchFamily="18" charset="0"/>
              </a:rPr>
              <a:t>Storage Rings – cont. </a:t>
            </a:r>
            <a:endParaRPr lang="en-US" sz="2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166113"/>
            <a:ext cx="8458200" cy="4701287"/>
          </a:xfrm>
          <a:prstGeom prst="rect">
            <a:avLst/>
          </a:prstGeom>
        </p:spPr>
        <p:txBody>
          <a:bodyPr wrap="square">
            <a:spAutoFit/>
          </a:bodyPr>
          <a:lstStyle/>
          <a:p>
            <a:pPr eaLnBrk="0" fontAlgn="base" hangingPunct="0">
              <a:spcBef>
                <a:spcPct val="0"/>
              </a:spcBef>
              <a:spcAft>
                <a:spcPts val="300"/>
              </a:spcAft>
              <a:tabLst>
                <a:tab pos="457200" algn="l"/>
              </a:tabLst>
            </a:pPr>
            <a:r>
              <a:rPr lang="en-US" b="1" dirty="0" smtClean="0">
                <a:latin typeface="Calibri" pitchFamily="34" charset="0"/>
                <a:ea typeface="Calibri" pitchFamily="34" charset="0"/>
                <a:cs typeface="Calibri" pitchFamily="34" charset="0"/>
              </a:rPr>
              <a:t>Photon beam line systems and components:</a:t>
            </a:r>
            <a:r>
              <a:rPr lang="en-US" dirty="0" smtClean="0">
                <a:latin typeface="Calibri" pitchFamily="34" charset="0"/>
                <a:ea typeface="Calibri" pitchFamily="34" charset="0"/>
                <a:cs typeface="Calibri" pitchFamily="34" charset="0"/>
              </a:rPr>
              <a:t>  </a:t>
            </a:r>
          </a:p>
          <a:p>
            <a:pPr marL="225425" lvl="1" eaLnBrk="0" fontAlgn="base" hangingPunct="0">
              <a:spcBef>
                <a:spcPct val="0"/>
              </a:spcBef>
              <a:spcAft>
                <a:spcPts val="300"/>
              </a:spcAft>
              <a:tabLst>
                <a:tab pos="231775" algn="l"/>
              </a:tabLst>
            </a:pPr>
            <a:r>
              <a:rPr lang="en-US" sz="1600" dirty="0" smtClean="0">
                <a:latin typeface="Calibri" pitchFamily="34" charset="0"/>
                <a:ea typeface="Calibri" pitchFamily="34" charset="0"/>
                <a:cs typeface="Calibri" pitchFamily="34" charset="0"/>
              </a:rPr>
              <a:t>Preserving the brightness, coherence and stability of very low </a:t>
            </a:r>
            <a:r>
              <a:rPr lang="en-US" sz="1600" dirty="0" err="1" smtClean="0">
                <a:latin typeface="Calibri" pitchFamily="34" charset="0"/>
                <a:ea typeface="Calibri" pitchFamily="34" charset="0"/>
                <a:cs typeface="Calibri" pitchFamily="34" charset="0"/>
              </a:rPr>
              <a:t>emittance</a:t>
            </a:r>
            <a:r>
              <a:rPr lang="en-US" sz="1600" dirty="0" smtClean="0">
                <a:latin typeface="Calibri" pitchFamily="34" charset="0"/>
                <a:ea typeface="Calibri" pitchFamily="34" charset="0"/>
                <a:cs typeface="Calibri" pitchFamily="34" charset="0"/>
              </a:rPr>
              <a:t> photon beams presents challenges to X-ray mirrors, </a:t>
            </a:r>
            <a:r>
              <a:rPr lang="en-US" sz="1600" dirty="0" err="1" smtClean="0">
                <a:latin typeface="Calibri" pitchFamily="34" charset="0"/>
                <a:ea typeface="Calibri" pitchFamily="34" charset="0"/>
                <a:cs typeface="Calibri" pitchFamily="34" charset="0"/>
              </a:rPr>
              <a:t>monochromators</a:t>
            </a:r>
            <a:r>
              <a:rPr lang="en-US" sz="1600" dirty="0" smtClean="0">
                <a:latin typeface="Calibri" pitchFamily="34" charset="0"/>
                <a:ea typeface="Calibri" pitchFamily="34" charset="0"/>
                <a:cs typeface="Calibri" pitchFamily="34" charset="0"/>
              </a:rPr>
              <a:t> and other optical components, similar in many ways to those encountered at FEL facilities. Improved mirror polish/figures would reduce </a:t>
            </a:r>
            <a:r>
              <a:rPr lang="en-US" sz="1600" dirty="0" err="1" smtClean="0">
                <a:latin typeface="Calibri" pitchFamily="34" charset="0"/>
                <a:ea typeface="Calibri" pitchFamily="34" charset="0"/>
                <a:cs typeface="Calibri" pitchFamily="34" charset="0"/>
              </a:rPr>
              <a:t>emittance</a:t>
            </a:r>
            <a:r>
              <a:rPr lang="en-US" sz="1600" dirty="0" smtClean="0">
                <a:latin typeface="Calibri" pitchFamily="34" charset="0"/>
                <a:ea typeface="Calibri" pitchFamily="34" charset="0"/>
                <a:cs typeface="Calibri" pitchFamily="34" charset="0"/>
              </a:rPr>
              <a:t> and coherence degradation. Advances in micro-focusing optics, such as smaller zone plate line widths, would enhance microscope resolution. High average beam power and power density necessitates development of improved optical cooling and thermal designs for these components.   Improved thermal designs could reduce masking costs and provide more beam line layout flexibility.  Beam stability would be enhanced using advanced beam position and shape monitors incorporated into feedback systems and with Improvements in optics support and experimental hall floor stability.   </a:t>
            </a:r>
            <a:r>
              <a:rPr lang="en-US" sz="1600" b="1" dirty="0" smtClean="0">
                <a:solidFill>
                  <a:schemeClr val="accent2"/>
                </a:solidFill>
                <a:latin typeface="Calibri" pitchFamily="34" charset="0"/>
                <a:ea typeface="Calibri" pitchFamily="34" charset="0"/>
                <a:cs typeface="Calibri" pitchFamily="34" charset="0"/>
              </a:rPr>
              <a:t>Finally, developments in minimal optics and </a:t>
            </a:r>
            <a:r>
              <a:rPr lang="en-US" sz="1600" b="1" dirty="0" err="1" smtClean="0">
                <a:solidFill>
                  <a:schemeClr val="accent2"/>
                </a:solidFill>
                <a:latin typeface="Calibri" pitchFamily="34" charset="0"/>
                <a:ea typeface="Calibri" pitchFamily="34" charset="0"/>
                <a:cs typeface="Calibri" pitchFamily="34" charset="0"/>
              </a:rPr>
              <a:t>lensless</a:t>
            </a:r>
            <a:r>
              <a:rPr lang="en-US" sz="1600" b="1" dirty="0" smtClean="0">
                <a:solidFill>
                  <a:schemeClr val="accent2"/>
                </a:solidFill>
                <a:latin typeface="Calibri" pitchFamily="34" charset="0"/>
                <a:ea typeface="Calibri" pitchFamily="34" charset="0"/>
                <a:cs typeface="Calibri" pitchFamily="34" charset="0"/>
              </a:rPr>
              <a:t> imaging methods would maximize performance in some cases. </a:t>
            </a:r>
            <a:endParaRPr lang="en-US" sz="1600" b="1" dirty="0" smtClean="0">
              <a:solidFill>
                <a:schemeClr val="accent2"/>
              </a:solidFill>
              <a:latin typeface="Calibri" pitchFamily="34" charset="0"/>
              <a:cs typeface="Calibri" pitchFamily="34" charset="0"/>
            </a:endParaRPr>
          </a:p>
          <a:p>
            <a:pPr eaLnBrk="0" fontAlgn="base" hangingPunct="0">
              <a:spcBef>
                <a:spcPct val="0"/>
              </a:spcBef>
              <a:spcAft>
                <a:spcPts val="300"/>
              </a:spcAft>
              <a:tabLst>
                <a:tab pos="457200" algn="l"/>
              </a:tabLst>
            </a:pPr>
            <a:r>
              <a:rPr lang="en-US" b="1" dirty="0" smtClean="0">
                <a:latin typeface="Calibri" pitchFamily="34" charset="0"/>
                <a:ea typeface="Calibri" pitchFamily="34" charset="0"/>
                <a:cs typeface="Calibri" pitchFamily="34" charset="0"/>
              </a:rPr>
              <a:t>Insertion devices:</a:t>
            </a:r>
            <a:r>
              <a:rPr lang="en-US" dirty="0" smtClean="0">
                <a:latin typeface="Calibri" pitchFamily="34" charset="0"/>
                <a:ea typeface="Calibri" pitchFamily="34" charset="0"/>
                <a:cs typeface="Calibri" pitchFamily="34" charset="0"/>
              </a:rPr>
              <a:t>  </a:t>
            </a:r>
          </a:p>
          <a:p>
            <a:pPr marL="225425" lvl="1" eaLnBrk="0" fontAlgn="base" hangingPunct="0">
              <a:spcBef>
                <a:spcPct val="0"/>
              </a:spcBef>
              <a:spcAft>
                <a:spcPts val="300"/>
              </a:spcAft>
              <a:tabLst>
                <a:tab pos="231775" algn="l"/>
              </a:tabLst>
            </a:pPr>
            <a:r>
              <a:rPr lang="en-US" sz="1600" dirty="0" smtClean="0">
                <a:latin typeface="Calibri" pitchFamily="34" charset="0"/>
                <a:ea typeface="Calibri" pitchFamily="34" charset="0"/>
                <a:cs typeface="Calibri" pitchFamily="34" charset="0"/>
              </a:rPr>
              <a:t>Enhancements in permanent magnet and superconducting magnet technology (Figure 4) would increase source brightness.  Reducing </a:t>
            </a:r>
            <a:r>
              <a:rPr lang="en-US" sz="1600" dirty="0" err="1" smtClean="0">
                <a:latin typeface="Calibri" pitchFamily="34" charset="0"/>
                <a:ea typeface="Calibri" pitchFamily="34" charset="0"/>
                <a:cs typeface="Calibri" pitchFamily="34" charset="0"/>
              </a:rPr>
              <a:t>undulator</a:t>
            </a:r>
            <a:r>
              <a:rPr lang="en-US" sz="1600" dirty="0" smtClean="0">
                <a:latin typeface="Calibri" pitchFamily="34" charset="0"/>
                <a:ea typeface="Calibri" pitchFamily="34" charset="0"/>
                <a:cs typeface="Calibri" pitchFamily="34" charset="0"/>
              </a:rPr>
              <a:t> phase error would enhance performance for very high harmonics.  High temperature superconducting technology, novel magnetic structures for unique applications, devices that minimize unused power on optics and vertically oriented </a:t>
            </a:r>
            <a:r>
              <a:rPr lang="en-US" sz="1600" dirty="0" err="1" smtClean="0">
                <a:latin typeface="Calibri" pitchFamily="34" charset="0"/>
                <a:ea typeface="Calibri" pitchFamily="34" charset="0"/>
                <a:cs typeface="Calibri" pitchFamily="34" charset="0"/>
              </a:rPr>
              <a:t>undulators</a:t>
            </a:r>
            <a:r>
              <a:rPr lang="en-US" sz="1600" dirty="0" smtClean="0">
                <a:latin typeface="Calibri" pitchFamily="34" charset="0"/>
                <a:ea typeface="Calibri" pitchFamily="34" charset="0"/>
                <a:cs typeface="Calibri" pitchFamily="34" charset="0"/>
              </a:rPr>
              <a:t> would all contribute to USR performance. </a:t>
            </a:r>
            <a:endParaRPr lang="en-US" sz="1600" dirty="0" smtClean="0">
              <a:latin typeface="Calibri" pitchFamily="34" charset="0"/>
              <a:cs typeface="Calibri" pitchFamily="34" charset="0"/>
            </a:endParaRPr>
          </a:p>
        </p:txBody>
      </p:sp>
      <p:sp>
        <p:nvSpPr>
          <p:cNvPr id="4" name="Rectangle 12"/>
          <p:cNvSpPr>
            <a:spLocks noChangeArrowheads="1"/>
          </p:cNvSpPr>
          <p:nvPr/>
        </p:nvSpPr>
        <p:spPr bwMode="auto">
          <a:xfrm>
            <a:off x="0" y="211138"/>
            <a:ext cx="9144000" cy="523220"/>
          </a:xfrm>
          <a:prstGeom prst="rect">
            <a:avLst/>
          </a:prstGeom>
          <a:noFill/>
          <a:ln w="9525">
            <a:noFill/>
            <a:miter lim="800000"/>
            <a:headEnd/>
            <a:tailEnd/>
          </a:ln>
          <a:effectLst/>
        </p:spPr>
        <p:txBody>
          <a:bodyPr wrap="square">
            <a:spAutoFit/>
          </a:bodyPr>
          <a:lstStyle/>
          <a:p>
            <a:pPr defTabSz="1541463">
              <a:tabLst>
                <a:tab pos="463550" algn="l"/>
              </a:tabLst>
            </a:pPr>
            <a:r>
              <a:rPr lang="en-US" sz="2400" b="1" dirty="0" smtClean="0"/>
              <a:t>	R&amp;D for Diffraction Limited </a:t>
            </a:r>
            <a:r>
              <a:rPr lang="en-US" sz="2800" b="1" dirty="0" smtClean="0">
                <a:latin typeface="Calibri" pitchFamily="34" charset="0"/>
                <a:ea typeface="Calibri" pitchFamily="34" charset="0"/>
                <a:cs typeface="Times New Roman" pitchFamily="18" charset="0"/>
              </a:rPr>
              <a:t>Storage Rings – cont. </a:t>
            </a:r>
            <a:endParaRPr lang="en-US" sz="2800" dirty="0" smtClean="0"/>
          </a:p>
        </p:txBody>
      </p:sp>
    </p:spTree>
  </p:cSld>
  <p:clrMapOvr>
    <a:masterClrMapping/>
  </p:clrMapOvr>
</p:sld>
</file>

<file path=ppt/theme/theme1.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4992</TotalTime>
  <Words>986</Words>
  <Application>Microsoft Office PowerPoint</Application>
  <PresentationFormat>On-screen Show (4:3)</PresentationFormat>
  <Paragraphs>74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2_Default Design</vt:lpstr>
      <vt:lpstr>Slide 1</vt:lpstr>
      <vt:lpstr>Slide 2</vt:lpstr>
      <vt:lpstr>Slide 3</vt:lpstr>
      <vt:lpstr>Slide 4</vt:lpstr>
      <vt:lpstr>Slide 5</vt:lpstr>
      <vt:lpstr>Slide 6</vt:lpstr>
      <vt:lpstr>Slide 7</vt:lpstr>
      <vt:lpstr>Slide 8</vt:lpstr>
      <vt:lpstr>Slide 9</vt:lpstr>
    </vt:vector>
  </TitlesOfParts>
  <Company>SLAC National Accelerator Laboratory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SLAC</dc:creator>
  <cp:lastModifiedBy>Bob H</cp:lastModifiedBy>
  <cp:revision>142</cp:revision>
  <dcterms:created xsi:type="dcterms:W3CDTF">2011-05-27T18:01:10Z</dcterms:created>
  <dcterms:modified xsi:type="dcterms:W3CDTF">2012-03-07T15:44:29Z</dcterms:modified>
</cp:coreProperties>
</file>